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57" r:id="rId3"/>
    <p:sldId id="265" r:id="rId4"/>
    <p:sldId id="278" r:id="rId5"/>
    <p:sldId id="258" r:id="rId6"/>
    <p:sldId id="260" r:id="rId7"/>
    <p:sldId id="262" r:id="rId8"/>
    <p:sldId id="264" r:id="rId9"/>
    <p:sldId id="276" r:id="rId10"/>
    <p:sldId id="275" r:id="rId11"/>
    <p:sldId id="266" r:id="rId12"/>
    <p:sldId id="267" r:id="rId13"/>
    <p:sldId id="271" r:id="rId14"/>
    <p:sldId id="269" r:id="rId15"/>
    <p:sldId id="273" r:id="rId16"/>
    <p:sldId id="277" r:id="rId17"/>
    <p:sldId id="272" r:id="rId18"/>
    <p:sldId id="274" r:id="rId19"/>
  </p:sldIdLst>
  <p:sldSz cx="9144000" cy="6858000" type="screen4x3"/>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4" d="100"/>
          <a:sy n="84" d="100"/>
        </p:scale>
        <p:origin x="-1308" y="1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A939B0-1524-4300-AFC9-2B9D19958573}" type="datetimeFigureOut">
              <a:rPr lang="da-DK" smtClean="0"/>
              <a:pPr/>
              <a:t>20-01-2022</a:t>
            </a:fld>
            <a:endParaRPr lang="da-DK"/>
          </a:p>
        </p:txBody>
      </p:sp>
      <p:sp>
        <p:nvSpPr>
          <p:cNvPr id="4" name="Pladsholder til diasbille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a-DK"/>
              <a:t>Klik for at redigere typografi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a-DK"/>
          </a:p>
        </p:txBody>
      </p:sp>
      <p:sp>
        <p:nvSpPr>
          <p:cNvPr id="7" name="Pladsholder til dias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01B3D7C-D14E-4AE2-A5E1-951C4ACC7565}" type="slidenum">
              <a:rPr lang="da-DK" smtClean="0"/>
              <a:pPr/>
              <a:t>‹nr.›</a:t>
            </a:fld>
            <a:endParaRPr lang="da-DK"/>
          </a:p>
        </p:txBody>
      </p:sp>
    </p:spTree>
    <p:extLst>
      <p:ext uri="{BB962C8B-B14F-4D97-AF65-F5344CB8AC3E}">
        <p14:creationId xmlns:p14="http://schemas.microsoft.com/office/powerpoint/2010/main" val="3128185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A72786-C689-455F-A101-02341AA1C733}" type="slidenum">
              <a:rPr lang="da-DK"/>
              <a:pPr/>
              <a:t>11</a:t>
            </a:fld>
            <a:endParaRPr lang="da-DK"/>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da-DK"/>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s">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a-DK"/>
              <a:t>Klik for at redigere titeltypografi i masteren</a:t>
            </a:r>
          </a:p>
        </p:txBody>
      </p:sp>
      <p:sp>
        <p:nvSpPr>
          <p:cNvPr id="3" name="U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a-DK"/>
              <a:t>Klik for at redigere undertiteltypografien i masteren</a:t>
            </a:r>
          </a:p>
        </p:txBody>
      </p:sp>
      <p:sp>
        <p:nvSpPr>
          <p:cNvPr id="4" name="Pladsholder til dato 3"/>
          <p:cNvSpPr>
            <a:spLocks noGrp="1"/>
          </p:cNvSpPr>
          <p:nvPr>
            <p:ph type="dt" sz="half" idx="10"/>
          </p:nvPr>
        </p:nvSpPr>
        <p:spPr/>
        <p:txBody>
          <a:bodyPr/>
          <a:lstStyle/>
          <a:p>
            <a:fld id="{D2FD1E4D-6B93-4EE9-8A10-B8AD336451E2}" type="datetimeFigureOut">
              <a:rPr lang="da-DK" smtClean="0"/>
              <a:pPr/>
              <a:t>20-01-2022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8DE68CA-CE29-48B2-A76D-5FAA5388020D}" type="slidenum">
              <a:rPr lang="da-DK" smtClean="0"/>
              <a:pPr/>
              <a:t>‹nr.›</a:t>
            </a:fld>
            <a:endParaRPr lang="da-DK"/>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lodret titel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D2FD1E4D-6B93-4EE9-8A10-B8AD336451E2}" type="datetimeFigureOut">
              <a:rPr lang="da-DK" smtClean="0"/>
              <a:pPr/>
              <a:t>20-01-2022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8DE68CA-CE29-48B2-A76D-5FAA5388020D}" type="slidenum">
              <a:rPr lang="da-DK" smtClean="0"/>
              <a:pPr/>
              <a:t>‹nr.›</a:t>
            </a:fld>
            <a:endParaRPr lang="da-DK"/>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6629400" y="274638"/>
            <a:ext cx="2057400" cy="5851525"/>
          </a:xfrm>
        </p:spPr>
        <p:txBody>
          <a:bodyPr vert="eaVert"/>
          <a:lstStyle/>
          <a:p>
            <a:r>
              <a:rPr lang="da-DK"/>
              <a:t>Klik for at redigere titeltypografi i masteren</a:t>
            </a:r>
          </a:p>
        </p:txBody>
      </p:sp>
      <p:sp>
        <p:nvSpPr>
          <p:cNvPr id="3" name="Pladsholder til lodret titel 2"/>
          <p:cNvSpPr>
            <a:spLocks noGrp="1"/>
          </p:cNvSpPr>
          <p:nvPr>
            <p:ph type="body" orient="vert" idx="1"/>
          </p:nvPr>
        </p:nvSpPr>
        <p:spPr>
          <a:xfrm>
            <a:off x="457200" y="274638"/>
            <a:ext cx="6019800" cy="585152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D2FD1E4D-6B93-4EE9-8A10-B8AD336451E2}" type="datetimeFigureOut">
              <a:rPr lang="da-DK" smtClean="0"/>
              <a:pPr/>
              <a:t>20-01-2022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8DE68CA-CE29-48B2-A76D-5FAA5388020D}" type="slidenum">
              <a:rPr lang="da-DK" smtClean="0"/>
              <a:pPr/>
              <a:t>‹nr.›</a:t>
            </a:fld>
            <a:endParaRPr lang="da-DK"/>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el og diagram eller organisationsdiagram">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da-DK"/>
              <a:t>Klik for at redigere titeltypografien i masteren</a:t>
            </a:r>
            <a:endParaRPr lang="en-US"/>
          </a:p>
        </p:txBody>
      </p:sp>
      <p:sp>
        <p:nvSpPr>
          <p:cNvPr id="3" name="SmartArt Placeholder 2"/>
          <p:cNvSpPr>
            <a:spLocks noGrp="1"/>
          </p:cNvSpPr>
          <p:nvPr>
            <p:ph type="dgm" idx="1"/>
          </p:nvPr>
        </p:nvSpPr>
        <p:spPr>
          <a:xfrm>
            <a:off x="457200" y="1600202"/>
            <a:ext cx="8229600" cy="4525963"/>
          </a:xfrm>
        </p:spPr>
        <p:txBody>
          <a:bodyPr/>
          <a:lstStyle/>
          <a:p>
            <a:r>
              <a:rPr lang="da-DK"/>
              <a:t>Klik på ikonet for at tilføje SmartArt-grafik</a:t>
            </a:r>
            <a:endParaRPr lang="en-US"/>
          </a:p>
        </p:txBody>
      </p:sp>
      <p:sp>
        <p:nvSpPr>
          <p:cNvPr id="4" name="Date Placeholder 3"/>
          <p:cNvSpPr>
            <a:spLocks noGrp="1"/>
          </p:cNvSpPr>
          <p:nvPr>
            <p:ph type="dt" sz="half" idx="10"/>
          </p:nvPr>
        </p:nvSpPr>
        <p:spPr>
          <a:xfrm>
            <a:off x="457200" y="6245225"/>
            <a:ext cx="2133600" cy="476250"/>
          </a:xfrm>
        </p:spPr>
        <p:txBody>
          <a:bodyPr/>
          <a:lstStyle>
            <a:lvl1pPr>
              <a:defRPr/>
            </a:lvl1pPr>
          </a:lstStyle>
          <a:p>
            <a:endParaRPr lang="da-DK"/>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endParaRPr lang="da-DK"/>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60314FD6-4BC7-435D-B3AD-A9CBDD89F49F}" type="slidenum">
              <a:rPr lang="da-DK"/>
              <a:pPr/>
              <a:t>‹nr.›</a:t>
            </a:fld>
            <a:endParaRPr lang="da-DK"/>
          </a:p>
        </p:txBody>
      </p:sp>
    </p:spTree>
    <p:extLst>
      <p:ext uri="{BB962C8B-B14F-4D97-AF65-F5344CB8AC3E}">
        <p14:creationId xmlns:p14="http://schemas.microsoft.com/office/powerpoint/2010/main" val="3001176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p>
            <a:fld id="{D2FD1E4D-6B93-4EE9-8A10-B8AD336451E2}" type="datetimeFigureOut">
              <a:rPr lang="da-DK" smtClean="0"/>
              <a:pPr/>
              <a:t>20-01-2022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8DE68CA-CE29-48B2-A76D-5FAA5388020D}" type="slidenum">
              <a:rPr lang="da-DK" smtClean="0"/>
              <a:pPr/>
              <a:t>‹nr.›</a:t>
            </a:fld>
            <a:endParaRPr lang="da-DK"/>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titeltypografi i masteren</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a-DK"/>
              <a:t>Klik for at redigere teksttypografierne i masteren</a:t>
            </a:r>
          </a:p>
        </p:txBody>
      </p:sp>
      <p:sp>
        <p:nvSpPr>
          <p:cNvPr id="4" name="Pladsholder til dato 3"/>
          <p:cNvSpPr>
            <a:spLocks noGrp="1"/>
          </p:cNvSpPr>
          <p:nvPr>
            <p:ph type="dt" sz="half" idx="10"/>
          </p:nvPr>
        </p:nvSpPr>
        <p:spPr/>
        <p:txBody>
          <a:bodyPr/>
          <a:lstStyle/>
          <a:p>
            <a:fld id="{D2FD1E4D-6B93-4EE9-8A10-B8AD336451E2}" type="datetimeFigureOut">
              <a:rPr lang="da-DK" smtClean="0"/>
              <a:pPr/>
              <a:t>20-01-2022</a:t>
            </a:fld>
            <a:endParaRPr lang="da-DK"/>
          </a:p>
        </p:txBody>
      </p:sp>
      <p:sp>
        <p:nvSpPr>
          <p:cNvPr id="5" name="Pladsholder til sidefod 4"/>
          <p:cNvSpPr>
            <a:spLocks noGrp="1"/>
          </p:cNvSpPr>
          <p:nvPr>
            <p:ph type="ftr" sz="quarter" idx="11"/>
          </p:nvPr>
        </p:nvSpPr>
        <p:spPr/>
        <p:txBody>
          <a:bodyPr/>
          <a:lstStyle/>
          <a:p>
            <a:endParaRPr lang="da-DK"/>
          </a:p>
        </p:txBody>
      </p:sp>
      <p:sp>
        <p:nvSpPr>
          <p:cNvPr id="6" name="Pladsholder til diasnummer 5"/>
          <p:cNvSpPr>
            <a:spLocks noGrp="1"/>
          </p:cNvSpPr>
          <p:nvPr>
            <p:ph type="sldNum" sz="quarter" idx="12"/>
          </p:nvPr>
        </p:nvSpPr>
        <p:spPr/>
        <p:txBody>
          <a:bodyPr/>
          <a:lstStyle/>
          <a:p>
            <a:fld id="{F8DE68CA-CE29-48B2-A76D-5FAA5388020D}" type="slidenum">
              <a:rPr lang="da-DK" smtClean="0"/>
              <a:pPr/>
              <a:t>‹nr.›</a:t>
            </a:fld>
            <a:endParaRPr lang="da-DK"/>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indhol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p>
            <a:fld id="{D2FD1E4D-6B93-4EE9-8A10-B8AD336451E2}" type="datetimeFigureOut">
              <a:rPr lang="da-DK" smtClean="0"/>
              <a:pPr/>
              <a:t>20-01-2022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F8DE68CA-CE29-48B2-A76D-5FAA5388020D}" type="slidenum">
              <a:rPr lang="da-DK" smtClean="0"/>
              <a:pPr/>
              <a:t>‹nr.›</a:t>
            </a:fld>
            <a:endParaRPr lang="da-DK"/>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a-DK"/>
              <a:t>Klik for at redigere titeltypografi i masteren</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p>
            <a:fld id="{D2FD1E4D-6B93-4EE9-8A10-B8AD336451E2}" type="datetimeFigureOut">
              <a:rPr lang="da-DK" smtClean="0"/>
              <a:pPr/>
              <a:t>20-01-2022</a:t>
            </a:fld>
            <a:endParaRPr lang="da-DK"/>
          </a:p>
        </p:txBody>
      </p:sp>
      <p:sp>
        <p:nvSpPr>
          <p:cNvPr id="8" name="Pladsholder til sidefod 7"/>
          <p:cNvSpPr>
            <a:spLocks noGrp="1"/>
          </p:cNvSpPr>
          <p:nvPr>
            <p:ph type="ftr" sz="quarter" idx="11"/>
          </p:nvPr>
        </p:nvSpPr>
        <p:spPr/>
        <p:txBody>
          <a:bodyPr/>
          <a:lstStyle/>
          <a:p>
            <a:endParaRPr lang="da-DK"/>
          </a:p>
        </p:txBody>
      </p:sp>
      <p:sp>
        <p:nvSpPr>
          <p:cNvPr id="9" name="Pladsholder til diasnummer 8"/>
          <p:cNvSpPr>
            <a:spLocks noGrp="1"/>
          </p:cNvSpPr>
          <p:nvPr>
            <p:ph type="sldNum" sz="quarter" idx="12"/>
          </p:nvPr>
        </p:nvSpPr>
        <p:spPr/>
        <p:txBody>
          <a:bodyPr/>
          <a:lstStyle/>
          <a:p>
            <a:fld id="{F8DE68CA-CE29-48B2-A76D-5FAA5388020D}" type="slidenum">
              <a:rPr lang="da-DK" smtClean="0"/>
              <a:pPr/>
              <a:t>‹nr.›</a:t>
            </a:fld>
            <a:endParaRPr lang="da-DK"/>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titeltypografi i masteren</a:t>
            </a:r>
          </a:p>
        </p:txBody>
      </p:sp>
      <p:sp>
        <p:nvSpPr>
          <p:cNvPr id="3" name="Pladsholder til dato 2"/>
          <p:cNvSpPr>
            <a:spLocks noGrp="1"/>
          </p:cNvSpPr>
          <p:nvPr>
            <p:ph type="dt" sz="half" idx="10"/>
          </p:nvPr>
        </p:nvSpPr>
        <p:spPr/>
        <p:txBody>
          <a:bodyPr/>
          <a:lstStyle/>
          <a:p>
            <a:fld id="{D2FD1E4D-6B93-4EE9-8A10-B8AD336451E2}" type="datetimeFigureOut">
              <a:rPr lang="da-DK" smtClean="0"/>
              <a:pPr/>
              <a:t>20-01-2022</a:t>
            </a:fld>
            <a:endParaRPr lang="da-DK"/>
          </a:p>
        </p:txBody>
      </p:sp>
      <p:sp>
        <p:nvSpPr>
          <p:cNvPr id="4" name="Pladsholder til sidefod 3"/>
          <p:cNvSpPr>
            <a:spLocks noGrp="1"/>
          </p:cNvSpPr>
          <p:nvPr>
            <p:ph type="ftr" sz="quarter" idx="11"/>
          </p:nvPr>
        </p:nvSpPr>
        <p:spPr/>
        <p:txBody>
          <a:bodyPr/>
          <a:lstStyle/>
          <a:p>
            <a:endParaRPr lang="da-DK"/>
          </a:p>
        </p:txBody>
      </p:sp>
      <p:sp>
        <p:nvSpPr>
          <p:cNvPr id="5" name="Pladsholder til diasnummer 4"/>
          <p:cNvSpPr>
            <a:spLocks noGrp="1"/>
          </p:cNvSpPr>
          <p:nvPr>
            <p:ph type="sldNum" sz="quarter" idx="12"/>
          </p:nvPr>
        </p:nvSpPr>
        <p:spPr/>
        <p:txBody>
          <a:bodyPr/>
          <a:lstStyle/>
          <a:p>
            <a:fld id="{F8DE68CA-CE29-48B2-A76D-5FAA5388020D}" type="slidenum">
              <a:rPr lang="da-DK" smtClean="0"/>
              <a:pPr/>
              <a:t>‹nr.›</a:t>
            </a:fld>
            <a:endParaRPr lang="da-DK"/>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p>
            <a:fld id="{D2FD1E4D-6B93-4EE9-8A10-B8AD336451E2}" type="datetimeFigureOut">
              <a:rPr lang="da-DK" smtClean="0"/>
              <a:pPr/>
              <a:t>20-01-2022</a:t>
            </a:fld>
            <a:endParaRPr lang="da-DK"/>
          </a:p>
        </p:txBody>
      </p:sp>
      <p:sp>
        <p:nvSpPr>
          <p:cNvPr id="3" name="Pladsholder til sidefod 2"/>
          <p:cNvSpPr>
            <a:spLocks noGrp="1"/>
          </p:cNvSpPr>
          <p:nvPr>
            <p:ph type="ftr" sz="quarter" idx="11"/>
          </p:nvPr>
        </p:nvSpPr>
        <p:spPr/>
        <p:txBody>
          <a:bodyPr/>
          <a:lstStyle/>
          <a:p>
            <a:endParaRPr lang="da-DK"/>
          </a:p>
        </p:txBody>
      </p:sp>
      <p:sp>
        <p:nvSpPr>
          <p:cNvPr id="4" name="Pladsholder til diasnummer 3"/>
          <p:cNvSpPr>
            <a:spLocks noGrp="1"/>
          </p:cNvSpPr>
          <p:nvPr>
            <p:ph type="sldNum" sz="quarter" idx="12"/>
          </p:nvPr>
        </p:nvSpPr>
        <p:spPr/>
        <p:txBody>
          <a:bodyPr/>
          <a:lstStyle/>
          <a:p>
            <a:fld id="{F8DE68CA-CE29-48B2-A76D-5FAA5388020D}" type="slidenum">
              <a:rPr lang="da-DK" smtClean="0"/>
              <a:pPr/>
              <a:t>‹nr.›</a:t>
            </a:fld>
            <a:endParaRPr lang="da-DK"/>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a-DK"/>
              <a:t>Klik for at redigere titeltypografi i masteren</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D2FD1E4D-6B93-4EE9-8A10-B8AD336451E2}" type="datetimeFigureOut">
              <a:rPr lang="da-DK" smtClean="0"/>
              <a:pPr/>
              <a:t>20-01-2022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F8DE68CA-CE29-48B2-A76D-5FAA5388020D}" type="slidenum">
              <a:rPr lang="da-DK" smtClean="0"/>
              <a:pPr/>
              <a:t>‹nr.›</a:t>
            </a:fld>
            <a:endParaRPr lang="da-DK"/>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a-DK"/>
              <a:t>Klik for at redigere titeltypografi i masteren</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teksttypografierne i masteren</a:t>
            </a:r>
          </a:p>
        </p:txBody>
      </p:sp>
      <p:sp>
        <p:nvSpPr>
          <p:cNvPr id="5" name="Pladsholder til dato 4"/>
          <p:cNvSpPr>
            <a:spLocks noGrp="1"/>
          </p:cNvSpPr>
          <p:nvPr>
            <p:ph type="dt" sz="half" idx="10"/>
          </p:nvPr>
        </p:nvSpPr>
        <p:spPr/>
        <p:txBody>
          <a:bodyPr/>
          <a:lstStyle/>
          <a:p>
            <a:fld id="{D2FD1E4D-6B93-4EE9-8A10-B8AD336451E2}" type="datetimeFigureOut">
              <a:rPr lang="da-DK" smtClean="0"/>
              <a:pPr/>
              <a:t>20-01-2022</a:t>
            </a:fld>
            <a:endParaRPr lang="da-DK"/>
          </a:p>
        </p:txBody>
      </p:sp>
      <p:sp>
        <p:nvSpPr>
          <p:cNvPr id="6" name="Pladsholder til sidefod 5"/>
          <p:cNvSpPr>
            <a:spLocks noGrp="1"/>
          </p:cNvSpPr>
          <p:nvPr>
            <p:ph type="ftr" sz="quarter" idx="11"/>
          </p:nvPr>
        </p:nvSpPr>
        <p:spPr/>
        <p:txBody>
          <a:bodyPr/>
          <a:lstStyle/>
          <a:p>
            <a:endParaRPr lang="da-DK"/>
          </a:p>
        </p:txBody>
      </p:sp>
      <p:sp>
        <p:nvSpPr>
          <p:cNvPr id="7" name="Pladsholder til diasnummer 6"/>
          <p:cNvSpPr>
            <a:spLocks noGrp="1"/>
          </p:cNvSpPr>
          <p:nvPr>
            <p:ph type="sldNum" sz="quarter" idx="12"/>
          </p:nvPr>
        </p:nvSpPr>
        <p:spPr/>
        <p:txBody>
          <a:bodyPr/>
          <a:lstStyle/>
          <a:p>
            <a:fld id="{F8DE68CA-CE29-48B2-A76D-5FAA5388020D}" type="slidenum">
              <a:rPr lang="da-DK" smtClean="0"/>
              <a:pPr/>
              <a:t>‹nr.›</a:t>
            </a:fld>
            <a:endParaRPr lang="da-DK"/>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a-DK"/>
              <a:t>Klik for at redigere titeltypografi i masteren</a:t>
            </a:r>
          </a:p>
        </p:txBody>
      </p:sp>
      <p:sp>
        <p:nvSpPr>
          <p:cNvPr id="3" name="Pladsholder til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FD1E4D-6B93-4EE9-8A10-B8AD336451E2}" type="datetimeFigureOut">
              <a:rPr lang="da-DK" smtClean="0"/>
              <a:pPr/>
              <a:t>20-01-2022</a:t>
            </a:fld>
            <a:endParaRPr lang="da-DK"/>
          </a:p>
        </p:txBody>
      </p:sp>
      <p:sp>
        <p:nvSpPr>
          <p:cNvPr id="5" name="Pladsholder til sidefod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dias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E68CA-CE29-48B2-A76D-5FAA5388020D}" type="slidenum">
              <a:rPr lang="da-DK" smtClean="0"/>
              <a:pPr/>
              <a:t>‹nr.›</a:t>
            </a:fld>
            <a:endParaRPr lang="da-DK"/>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a-DK" dirty="0"/>
              <a:t>Ekstraordinær generalforsamling </a:t>
            </a:r>
          </a:p>
        </p:txBody>
      </p:sp>
      <p:sp>
        <p:nvSpPr>
          <p:cNvPr id="3" name="Undertitel 2"/>
          <p:cNvSpPr>
            <a:spLocks noGrp="1"/>
          </p:cNvSpPr>
          <p:nvPr>
            <p:ph type="subTitle" idx="1"/>
          </p:nvPr>
        </p:nvSpPr>
        <p:spPr/>
        <p:txBody>
          <a:bodyPr/>
          <a:lstStyle/>
          <a:p>
            <a:r>
              <a:rPr lang="da-DK" dirty="0"/>
              <a:t>6. December 2021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4000" b="1" dirty="0"/>
              <a:t>Fonden HCAH</a:t>
            </a:r>
          </a:p>
        </p:txBody>
      </p:sp>
      <p:sp>
        <p:nvSpPr>
          <p:cNvPr id="3" name="Pladsholder til indhold 2"/>
          <p:cNvSpPr>
            <a:spLocks noGrp="1"/>
          </p:cNvSpPr>
          <p:nvPr>
            <p:ph idx="1"/>
          </p:nvPr>
        </p:nvSpPr>
        <p:spPr/>
        <p:txBody>
          <a:bodyPr/>
          <a:lstStyle/>
          <a:p>
            <a:r>
              <a:rPr lang="da-DK" sz="2400" dirty="0"/>
              <a:t>Foreningen </a:t>
            </a:r>
            <a:r>
              <a:rPr lang="da-DK" sz="2400" dirty="0" err="1"/>
              <a:t>Holtegaard</a:t>
            </a:r>
            <a:r>
              <a:rPr lang="da-DK" sz="2400" dirty="0"/>
              <a:t> – Center for aktiviteter med heste søger diverse fonde om finansiering af bygning af centeret.</a:t>
            </a:r>
          </a:p>
          <a:p>
            <a:endParaRPr lang="da-DK" sz="2400" dirty="0"/>
          </a:p>
          <a:p>
            <a:r>
              <a:rPr lang="da-DK" sz="2400" dirty="0"/>
              <a:t>Når finansieringen er i hus omdannes foreningen til ”Fonden  </a:t>
            </a:r>
            <a:r>
              <a:rPr lang="da-DK" sz="2400" dirty="0" err="1"/>
              <a:t>Holtegaard</a:t>
            </a:r>
            <a:r>
              <a:rPr lang="da-DK" sz="2400" dirty="0"/>
              <a:t> – Center for aktiviteter med heste” (HCAH)</a:t>
            </a:r>
          </a:p>
          <a:p>
            <a:endParaRPr lang="da-DK" sz="2400" dirty="0"/>
          </a:p>
          <a:p>
            <a:r>
              <a:rPr lang="da-DK" sz="2400" dirty="0"/>
              <a:t>Fonden overtager byggeriet, driften og udviklingen af centeret</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da-DK" sz="3600" b="1" dirty="0"/>
              <a:t>Fonden – repræsentanter i fondens </a:t>
            </a:r>
            <a:br>
              <a:rPr lang="da-DK" sz="3600" b="1" dirty="0"/>
            </a:br>
            <a:r>
              <a:rPr lang="da-DK" sz="3600" b="1" dirty="0"/>
              <a:t>bestyrelse</a:t>
            </a:r>
            <a:br>
              <a:rPr lang="da-DK" sz="3600" b="1" dirty="0"/>
            </a:br>
            <a:endParaRPr lang="da-DK" sz="3600" b="1" dirty="0"/>
          </a:p>
        </p:txBody>
      </p:sp>
      <p:sp>
        <p:nvSpPr>
          <p:cNvPr id="8" name="Rektangel 7">
            <a:extLst>
              <a:ext uri="{FF2B5EF4-FFF2-40B4-BE49-F238E27FC236}">
                <a16:creationId xmlns:a16="http://schemas.microsoft.com/office/drawing/2014/main" xmlns="" id="{BCC14CEE-D84E-4B3A-AD6D-A25740B7A26F}"/>
              </a:ext>
            </a:extLst>
          </p:cNvPr>
          <p:cNvSpPr/>
          <p:nvPr/>
        </p:nvSpPr>
        <p:spPr>
          <a:xfrm>
            <a:off x="3366082" y="1937959"/>
            <a:ext cx="2057401" cy="11156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da-DK" dirty="0"/>
              <a:t>Fonden Holtegaard – Center for aktiviteter med heste</a:t>
            </a:r>
          </a:p>
        </p:txBody>
      </p:sp>
      <p:sp>
        <p:nvSpPr>
          <p:cNvPr id="9" name="Ellipse 8">
            <a:extLst>
              <a:ext uri="{FF2B5EF4-FFF2-40B4-BE49-F238E27FC236}">
                <a16:creationId xmlns:a16="http://schemas.microsoft.com/office/drawing/2014/main" xmlns="" id="{13802725-DB07-4B15-8AAB-6F385CC81B82}"/>
              </a:ext>
            </a:extLst>
          </p:cNvPr>
          <p:cNvSpPr/>
          <p:nvPr/>
        </p:nvSpPr>
        <p:spPr>
          <a:xfrm>
            <a:off x="610299" y="1854070"/>
            <a:ext cx="1453393" cy="9395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sz="2400" dirty="0"/>
              <a:t>VK</a:t>
            </a:r>
          </a:p>
        </p:txBody>
      </p:sp>
      <p:sp>
        <p:nvSpPr>
          <p:cNvPr id="10" name="Ellipse 9">
            <a:extLst>
              <a:ext uri="{FF2B5EF4-FFF2-40B4-BE49-F238E27FC236}">
                <a16:creationId xmlns:a16="http://schemas.microsoft.com/office/drawing/2014/main" xmlns="" id="{AB7D7F1B-649C-4576-A2E4-37DEEBBAEBE4}"/>
              </a:ext>
            </a:extLst>
          </p:cNvPr>
          <p:cNvSpPr/>
          <p:nvPr/>
        </p:nvSpPr>
        <p:spPr>
          <a:xfrm>
            <a:off x="755008" y="3322042"/>
            <a:ext cx="1755397" cy="9395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Holtegaard </a:t>
            </a:r>
            <a:r>
              <a:rPr lang="da-DK" dirty="0" err="1"/>
              <a:t>Rideklub</a:t>
            </a:r>
            <a:endParaRPr lang="da-DK" dirty="0"/>
          </a:p>
        </p:txBody>
      </p:sp>
      <p:sp>
        <p:nvSpPr>
          <p:cNvPr id="11" name="Ellipse 10">
            <a:extLst>
              <a:ext uri="{FF2B5EF4-FFF2-40B4-BE49-F238E27FC236}">
                <a16:creationId xmlns:a16="http://schemas.microsoft.com/office/drawing/2014/main" xmlns="" id="{89437F6A-2EA4-488D-99CF-A6D862E067B2}"/>
              </a:ext>
            </a:extLst>
          </p:cNvPr>
          <p:cNvSpPr/>
          <p:nvPr/>
        </p:nvSpPr>
        <p:spPr>
          <a:xfrm>
            <a:off x="1763689" y="4553482"/>
            <a:ext cx="1783284" cy="11797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Bruger af centeret (Fx opstalder)</a:t>
            </a:r>
          </a:p>
        </p:txBody>
      </p:sp>
      <p:sp>
        <p:nvSpPr>
          <p:cNvPr id="12" name="Ellipse 11">
            <a:extLst>
              <a:ext uri="{FF2B5EF4-FFF2-40B4-BE49-F238E27FC236}">
                <a16:creationId xmlns:a16="http://schemas.microsoft.com/office/drawing/2014/main" xmlns="" id="{BFCB39F1-B32E-41CF-B824-00B076A7DB11}"/>
              </a:ext>
            </a:extLst>
          </p:cNvPr>
          <p:cNvSpPr/>
          <p:nvPr/>
        </p:nvSpPr>
        <p:spPr>
          <a:xfrm>
            <a:off x="3779912" y="4725144"/>
            <a:ext cx="2304256" cy="81373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Turisterhvervet</a:t>
            </a:r>
          </a:p>
        </p:txBody>
      </p:sp>
      <p:sp>
        <p:nvSpPr>
          <p:cNvPr id="13" name="Ellipse 12">
            <a:extLst>
              <a:ext uri="{FF2B5EF4-FFF2-40B4-BE49-F238E27FC236}">
                <a16:creationId xmlns:a16="http://schemas.microsoft.com/office/drawing/2014/main" xmlns="" id="{6145F245-BA09-4C30-8A2A-53004B621F24}"/>
              </a:ext>
            </a:extLst>
          </p:cNvPr>
          <p:cNvSpPr/>
          <p:nvPr/>
        </p:nvSpPr>
        <p:spPr>
          <a:xfrm>
            <a:off x="5999179" y="4253524"/>
            <a:ext cx="1885189" cy="75965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Brønderslev Kommune</a:t>
            </a:r>
          </a:p>
        </p:txBody>
      </p:sp>
      <p:sp>
        <p:nvSpPr>
          <p:cNvPr id="14" name="Ellipse 13">
            <a:extLst>
              <a:ext uri="{FF2B5EF4-FFF2-40B4-BE49-F238E27FC236}">
                <a16:creationId xmlns:a16="http://schemas.microsoft.com/office/drawing/2014/main" xmlns="" id="{73BB6A42-D6CE-4FDD-921A-0A9D2C8DBA25}"/>
              </a:ext>
            </a:extLst>
          </p:cNvPr>
          <p:cNvSpPr/>
          <p:nvPr/>
        </p:nvSpPr>
        <p:spPr>
          <a:xfrm>
            <a:off x="6725873" y="2943463"/>
            <a:ext cx="2022591" cy="11377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Erhvervslivet</a:t>
            </a:r>
          </a:p>
        </p:txBody>
      </p:sp>
      <p:sp>
        <p:nvSpPr>
          <p:cNvPr id="15" name="Ellipse 14">
            <a:extLst>
              <a:ext uri="{FF2B5EF4-FFF2-40B4-BE49-F238E27FC236}">
                <a16:creationId xmlns:a16="http://schemas.microsoft.com/office/drawing/2014/main" xmlns="" id="{A57F6536-362D-4165-8A7A-A833F89A39C5}"/>
              </a:ext>
            </a:extLst>
          </p:cNvPr>
          <p:cNvSpPr/>
          <p:nvPr/>
        </p:nvSpPr>
        <p:spPr>
          <a:xfrm>
            <a:off x="6826542" y="1417639"/>
            <a:ext cx="2137946" cy="1428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a-DK" dirty="0"/>
              <a:t>En repræsentant</a:t>
            </a:r>
          </a:p>
          <a:p>
            <a:pPr algn="ctr"/>
            <a:r>
              <a:rPr lang="da-DK" dirty="0"/>
              <a:t>udpeget af Lone &amp; Frank</a:t>
            </a:r>
          </a:p>
        </p:txBody>
      </p:sp>
      <p:cxnSp>
        <p:nvCxnSpPr>
          <p:cNvPr id="17" name="Lige pilforbindelse 16">
            <a:extLst>
              <a:ext uri="{FF2B5EF4-FFF2-40B4-BE49-F238E27FC236}">
                <a16:creationId xmlns:a16="http://schemas.microsoft.com/office/drawing/2014/main" xmlns="" id="{53A486F5-D218-4983-A904-263646BF7DAE}"/>
              </a:ext>
            </a:extLst>
          </p:cNvPr>
          <p:cNvCxnSpPr>
            <a:cxnSpLocks/>
          </p:cNvCxnSpPr>
          <p:nvPr/>
        </p:nvCxnSpPr>
        <p:spPr>
          <a:xfrm>
            <a:off x="1975607" y="2452809"/>
            <a:ext cx="1390475" cy="20650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1" name="Lige pilforbindelse 20">
            <a:extLst>
              <a:ext uri="{FF2B5EF4-FFF2-40B4-BE49-F238E27FC236}">
                <a16:creationId xmlns:a16="http://schemas.microsoft.com/office/drawing/2014/main" xmlns="" id="{9BFF21DE-FF8F-4D96-B3C4-188506D0DBA8}"/>
              </a:ext>
            </a:extLst>
          </p:cNvPr>
          <p:cNvCxnSpPr>
            <a:cxnSpLocks/>
          </p:cNvCxnSpPr>
          <p:nvPr/>
        </p:nvCxnSpPr>
        <p:spPr>
          <a:xfrm flipV="1">
            <a:off x="2387717" y="2943462"/>
            <a:ext cx="972073" cy="769792"/>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3" name="Lige pilforbindelse 22">
            <a:extLst>
              <a:ext uri="{FF2B5EF4-FFF2-40B4-BE49-F238E27FC236}">
                <a16:creationId xmlns:a16="http://schemas.microsoft.com/office/drawing/2014/main" xmlns="" id="{8A92D315-5D39-405F-8011-1E3D974AC46E}"/>
              </a:ext>
            </a:extLst>
          </p:cNvPr>
          <p:cNvCxnSpPr>
            <a:cxnSpLocks/>
          </p:cNvCxnSpPr>
          <p:nvPr/>
        </p:nvCxnSpPr>
        <p:spPr>
          <a:xfrm flipV="1">
            <a:off x="3076662" y="3072520"/>
            <a:ext cx="824219" cy="165887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5" name="Lige pilforbindelse 24">
            <a:extLst>
              <a:ext uri="{FF2B5EF4-FFF2-40B4-BE49-F238E27FC236}">
                <a16:creationId xmlns:a16="http://schemas.microsoft.com/office/drawing/2014/main" xmlns="" id="{6423633F-A210-4307-9171-DC4798CC328B}"/>
              </a:ext>
            </a:extLst>
          </p:cNvPr>
          <p:cNvCxnSpPr>
            <a:cxnSpLocks/>
          </p:cNvCxnSpPr>
          <p:nvPr/>
        </p:nvCxnSpPr>
        <p:spPr>
          <a:xfrm flipH="1" flipV="1">
            <a:off x="4498596" y="3073391"/>
            <a:ext cx="182461" cy="165800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7" name="Lige pilforbindelse 26">
            <a:extLst>
              <a:ext uri="{FF2B5EF4-FFF2-40B4-BE49-F238E27FC236}">
                <a16:creationId xmlns:a16="http://schemas.microsoft.com/office/drawing/2014/main" xmlns="" id="{3A79933B-1293-4B2E-99B7-4EF7C44D1868}"/>
              </a:ext>
            </a:extLst>
          </p:cNvPr>
          <p:cNvCxnSpPr>
            <a:cxnSpLocks/>
          </p:cNvCxnSpPr>
          <p:nvPr/>
        </p:nvCxnSpPr>
        <p:spPr>
          <a:xfrm flipH="1" flipV="1">
            <a:off x="5285065" y="3072520"/>
            <a:ext cx="1107347" cy="1281468"/>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29" name="Lige pilforbindelse 28">
            <a:extLst>
              <a:ext uri="{FF2B5EF4-FFF2-40B4-BE49-F238E27FC236}">
                <a16:creationId xmlns:a16="http://schemas.microsoft.com/office/drawing/2014/main" xmlns="" id="{CED5762A-29E2-48FC-A530-C15BE7BA5728}"/>
              </a:ext>
            </a:extLst>
          </p:cNvPr>
          <p:cNvCxnSpPr>
            <a:cxnSpLocks/>
          </p:cNvCxnSpPr>
          <p:nvPr/>
        </p:nvCxnSpPr>
        <p:spPr>
          <a:xfrm flipH="1" flipV="1">
            <a:off x="5423483" y="2718035"/>
            <a:ext cx="1453393" cy="587331"/>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cxnSp>
        <p:nvCxnSpPr>
          <p:cNvPr id="31" name="Lige pilforbindelse 30">
            <a:extLst>
              <a:ext uri="{FF2B5EF4-FFF2-40B4-BE49-F238E27FC236}">
                <a16:creationId xmlns:a16="http://schemas.microsoft.com/office/drawing/2014/main" xmlns="" id="{EAA4A573-8182-443A-A408-49B2367E4E98}"/>
              </a:ext>
            </a:extLst>
          </p:cNvPr>
          <p:cNvCxnSpPr>
            <a:cxnSpLocks/>
          </p:cNvCxnSpPr>
          <p:nvPr/>
        </p:nvCxnSpPr>
        <p:spPr>
          <a:xfrm flipH="1">
            <a:off x="5423483" y="2190015"/>
            <a:ext cx="1506874" cy="187880"/>
          </a:xfrm>
          <a:prstGeom prst="straightConnector1">
            <a:avLst/>
          </a:prstGeom>
          <a:ln>
            <a:tailEnd type="triangle"/>
          </a:ln>
        </p:spPr>
        <p:style>
          <a:lnRef idx="1">
            <a:schemeClr val="accent3"/>
          </a:lnRef>
          <a:fillRef idx="0">
            <a:schemeClr val="accent3"/>
          </a:fillRef>
          <a:effectRef idx="0">
            <a:schemeClr val="accent3"/>
          </a:effectRef>
          <a:fontRef idx="minor">
            <a:schemeClr val="tx1"/>
          </a:fontRef>
        </p:style>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1124744"/>
            <a:ext cx="8229600" cy="5733256"/>
          </a:xfrm>
        </p:spPr>
        <p:txBody>
          <a:bodyPr>
            <a:normAutofit fontScale="90000"/>
          </a:bodyPr>
          <a:lstStyle/>
          <a:p>
            <a:pPr algn="l"/>
            <a:r>
              <a:rPr lang="da-DK" dirty="0"/>
              <a:t/>
            </a:r>
            <a:br>
              <a:rPr lang="da-DK" dirty="0"/>
            </a:br>
            <a:r>
              <a:rPr lang="da-DK" sz="4000" b="1" dirty="0"/>
              <a:t>Hvordan tror vi Fondens drift vil se ud:</a:t>
            </a:r>
            <a:r>
              <a:rPr lang="da-DK" dirty="0"/>
              <a:t/>
            </a:r>
            <a:br>
              <a:rPr lang="da-DK" dirty="0"/>
            </a:br>
            <a:r>
              <a:rPr lang="da-DK" dirty="0"/>
              <a:t/>
            </a:r>
            <a:br>
              <a:rPr lang="da-DK" dirty="0"/>
            </a:br>
            <a:r>
              <a:rPr lang="da-DK" sz="2200" dirty="0"/>
              <a:t>Frank og Lone har udfærdiget et estimat på 95.000 </a:t>
            </a:r>
            <a:r>
              <a:rPr lang="da-DK" sz="2200" dirty="0" err="1"/>
              <a:t>kr</a:t>
            </a:r>
            <a:r>
              <a:rPr lang="da-DK" sz="2200" dirty="0"/>
              <a:t> per år til fast udgifter for Fondens fysiske rammer (el, vand, varme, renovation, vedligehold, ejendomsskat m.m.). Der er ingen fradrag eller renter, da Fonden har fået doneret bygninger og lidt jord, samt renovering sker med andre fondsmidler.</a:t>
            </a:r>
            <a:br>
              <a:rPr lang="da-DK" sz="2200" dirty="0"/>
            </a:br>
            <a:r>
              <a:rPr lang="da-DK" sz="2200" dirty="0"/>
              <a:t/>
            </a:r>
            <a:br>
              <a:rPr lang="da-DK" sz="2200" dirty="0"/>
            </a:br>
            <a:r>
              <a:rPr lang="da-DK" sz="2200" dirty="0"/>
              <a:t>Aktør 1: Lone og Frank vil ikke have udgifter eller indtægter fra Fonden</a:t>
            </a:r>
            <a:br>
              <a:rPr lang="da-DK" sz="2200" dirty="0"/>
            </a:br>
            <a:r>
              <a:rPr lang="da-DK" sz="2200" dirty="0"/>
              <a:t/>
            </a:r>
            <a:br>
              <a:rPr lang="da-DK" sz="2200" dirty="0"/>
            </a:br>
            <a:r>
              <a:rPr lang="da-DK" sz="2200" dirty="0"/>
              <a:t>Aktør 2: </a:t>
            </a:r>
            <a:r>
              <a:rPr lang="da-DK" sz="2200" dirty="0" err="1"/>
              <a:t>Rideklubben</a:t>
            </a:r>
            <a:r>
              <a:rPr lang="da-DK" sz="2200" dirty="0"/>
              <a:t> vil betale 96.000kr per år for leje af lokaler og hus til træning af heste og ridebane.</a:t>
            </a:r>
            <a:br>
              <a:rPr lang="da-DK" sz="2200" dirty="0"/>
            </a:br>
            <a:r>
              <a:rPr lang="da-DK" sz="2200" dirty="0"/>
              <a:t/>
            </a:r>
            <a:br>
              <a:rPr lang="da-DK" sz="2200" dirty="0"/>
            </a:br>
            <a:r>
              <a:rPr lang="da-DK" sz="2200" dirty="0"/>
              <a:t>Aktør 3: VK vil betale 8.000kr per år for leje af lokaler </a:t>
            </a:r>
            <a:r>
              <a:rPr lang="da-DK" sz="2200" dirty="0" err="1"/>
              <a:t>incl</a:t>
            </a:r>
            <a:r>
              <a:rPr lang="da-DK" sz="2200" dirty="0"/>
              <a:t>. flere </a:t>
            </a:r>
            <a:r>
              <a:rPr lang="da-DK" sz="2200" dirty="0" err="1"/>
              <a:t>depotrum</a:t>
            </a:r>
            <a:r>
              <a:rPr lang="da-DK" sz="2200" dirty="0"/>
              <a:t/>
            </a:r>
            <a:br>
              <a:rPr lang="da-DK" sz="2200" dirty="0"/>
            </a:br>
            <a:r>
              <a:rPr lang="da-DK" sz="2200" dirty="0"/>
              <a:t/>
            </a:r>
            <a:br>
              <a:rPr lang="da-DK" sz="2200" dirty="0"/>
            </a:br>
            <a:r>
              <a:rPr lang="da-DK" sz="2200" dirty="0"/>
              <a:t>Aktør 4: </a:t>
            </a:r>
            <a:r>
              <a:rPr lang="da-DK" sz="2200" dirty="0" err="1"/>
              <a:t>Opstaldere</a:t>
            </a:r>
            <a:r>
              <a:rPr lang="da-DK" sz="2200" dirty="0"/>
              <a:t>; der er plads til 8-10 </a:t>
            </a:r>
            <a:r>
              <a:rPr lang="da-DK" sz="2200" dirty="0" err="1"/>
              <a:t>opstaldere</a:t>
            </a:r>
            <a:r>
              <a:rPr lang="da-DK" sz="2200" dirty="0"/>
              <a:t> og 3 i løsdrift. De har delvis pasning. De betaler 1.500kr per boks per måned i 7 måneder/ 600kr per måned for sommergræs i  5 måneder. Desuden vil udgifter til leje af jord til </a:t>
            </a:r>
            <a:r>
              <a:rPr lang="da-DK" sz="2200" dirty="0" err="1"/>
              <a:t>opstaldere</a:t>
            </a:r>
            <a:r>
              <a:rPr lang="da-DK" sz="2200" dirty="0"/>
              <a:t> (løsdrift og sommergræs) andrage 11.000kr per år.</a:t>
            </a:r>
            <a:br>
              <a:rPr lang="da-DK" sz="2200" dirty="0"/>
            </a:br>
            <a:r>
              <a:rPr lang="da-DK" sz="2200" dirty="0"/>
              <a:t/>
            </a:r>
            <a:br>
              <a:rPr lang="da-DK" sz="2200" dirty="0"/>
            </a:br>
            <a:r>
              <a:rPr lang="da-DK" sz="2200" i="1" dirty="0"/>
              <a:t>Samt indtægter og udgifter, som vi i dag kun kan gætte os til…</a:t>
            </a:r>
            <a:r>
              <a:rPr lang="da-DK" dirty="0"/>
              <a:t/>
            </a:r>
            <a:br>
              <a:rPr lang="da-DK" dirty="0"/>
            </a:br>
            <a:r>
              <a:rPr lang="da-DK" dirty="0"/>
              <a:t/>
            </a:r>
            <a:br>
              <a:rPr lang="da-DK" dirty="0"/>
            </a:br>
            <a:r>
              <a:rPr lang="da-DK" dirty="0"/>
              <a:t/>
            </a:r>
            <a:br>
              <a:rPr lang="da-DK" dirty="0"/>
            </a:br>
            <a:endParaRPr lang="da-DK"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FE925E18-7A3B-4876-8D69-A22FA6D8D8DD}"/>
              </a:ext>
            </a:extLst>
          </p:cNvPr>
          <p:cNvSpPr>
            <a:spLocks noGrp="1"/>
          </p:cNvSpPr>
          <p:nvPr>
            <p:ph type="title"/>
          </p:nvPr>
        </p:nvSpPr>
        <p:spPr/>
        <p:txBody>
          <a:bodyPr>
            <a:normAutofit fontScale="90000"/>
          </a:bodyPr>
          <a:lstStyle/>
          <a:p>
            <a:r>
              <a:rPr lang="da-DK" b="1" dirty="0"/>
              <a:t>Økonomi (finansiering </a:t>
            </a:r>
            <a:r>
              <a:rPr lang="da-DK" b="1"/>
              <a:t>af renovering)</a:t>
            </a:r>
            <a:endParaRPr lang="da-DK" b="1" dirty="0"/>
          </a:p>
        </p:txBody>
      </p:sp>
      <p:graphicFrame>
        <p:nvGraphicFramePr>
          <p:cNvPr id="9" name="Pladsholder til indhold 8">
            <a:extLst>
              <a:ext uri="{FF2B5EF4-FFF2-40B4-BE49-F238E27FC236}">
                <a16:creationId xmlns:a16="http://schemas.microsoft.com/office/drawing/2014/main" xmlns="" id="{99DCEEEB-8EAC-4E5F-BFCD-F54C654C9614}"/>
              </a:ext>
            </a:extLst>
          </p:cNvPr>
          <p:cNvGraphicFramePr>
            <a:graphicFrameLocks noGrp="1"/>
          </p:cNvGraphicFramePr>
          <p:nvPr>
            <p:ph idx="1"/>
            <p:extLst>
              <p:ext uri="{D42A27DB-BD31-4B8C-83A1-F6EECF244321}">
                <p14:modId xmlns:p14="http://schemas.microsoft.com/office/powerpoint/2010/main" val="2977230034"/>
              </p:ext>
            </p:extLst>
          </p:nvPr>
        </p:nvGraphicFramePr>
        <p:xfrm>
          <a:off x="909735" y="2052735"/>
          <a:ext cx="6992694" cy="4133978"/>
        </p:xfrm>
        <a:graphic>
          <a:graphicData uri="http://schemas.openxmlformats.org/drawingml/2006/table">
            <a:tbl>
              <a:tblPr firstRow="1" firstCol="1" bandRow="1">
                <a:tableStyleId>{5C22544A-7EE6-4342-B048-85BDC9FD1C3A}</a:tableStyleId>
              </a:tblPr>
              <a:tblGrid>
                <a:gridCol w="3064214">
                  <a:extLst>
                    <a:ext uri="{9D8B030D-6E8A-4147-A177-3AD203B41FA5}">
                      <a16:colId xmlns:a16="http://schemas.microsoft.com/office/drawing/2014/main" xmlns="" val="3125411548"/>
                    </a:ext>
                  </a:extLst>
                </a:gridCol>
                <a:gridCol w="1021405">
                  <a:extLst>
                    <a:ext uri="{9D8B030D-6E8A-4147-A177-3AD203B41FA5}">
                      <a16:colId xmlns:a16="http://schemas.microsoft.com/office/drawing/2014/main" xmlns="" val="3457677658"/>
                    </a:ext>
                  </a:extLst>
                </a:gridCol>
                <a:gridCol w="1398539">
                  <a:extLst>
                    <a:ext uri="{9D8B030D-6E8A-4147-A177-3AD203B41FA5}">
                      <a16:colId xmlns:a16="http://schemas.microsoft.com/office/drawing/2014/main" xmlns="" val="1552221291"/>
                    </a:ext>
                  </a:extLst>
                </a:gridCol>
                <a:gridCol w="754268">
                  <a:extLst>
                    <a:ext uri="{9D8B030D-6E8A-4147-A177-3AD203B41FA5}">
                      <a16:colId xmlns:a16="http://schemas.microsoft.com/office/drawing/2014/main" xmlns="" val="904029734"/>
                    </a:ext>
                  </a:extLst>
                </a:gridCol>
                <a:gridCol w="754268">
                  <a:extLst>
                    <a:ext uri="{9D8B030D-6E8A-4147-A177-3AD203B41FA5}">
                      <a16:colId xmlns:a16="http://schemas.microsoft.com/office/drawing/2014/main" xmlns="" val="3151119571"/>
                    </a:ext>
                  </a:extLst>
                </a:gridCol>
              </a:tblGrid>
              <a:tr h="635758">
                <a:tc>
                  <a:txBody>
                    <a:bodyPr/>
                    <a:lstStyle/>
                    <a:p>
                      <a:pPr>
                        <a:lnSpc>
                          <a:spcPct val="107000"/>
                        </a:lnSpc>
                        <a:spcAft>
                          <a:spcPts val="800"/>
                        </a:spcAft>
                      </a:pPr>
                      <a:r>
                        <a:rPr lang="da-DK" sz="1400" dirty="0">
                          <a:effectLst/>
                        </a:rPr>
                        <a:t>Fond</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nSpc>
                          <a:spcPct val="107000"/>
                        </a:lnSpc>
                        <a:spcAft>
                          <a:spcPts val="800"/>
                        </a:spcAft>
                      </a:pPr>
                      <a:r>
                        <a:rPr lang="da-DK" sz="1400">
                          <a:effectLst/>
                        </a:rPr>
                        <a:t>Beløbet</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nSpc>
                          <a:spcPct val="107000"/>
                        </a:lnSpc>
                        <a:spcAft>
                          <a:spcPts val="800"/>
                        </a:spcAft>
                      </a:pPr>
                      <a:r>
                        <a:rPr lang="da-DK" sz="1400">
                          <a:effectLst/>
                        </a:rPr>
                        <a:t>Ans. Frist</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nSpc>
                          <a:spcPct val="107000"/>
                        </a:lnSpc>
                        <a:spcAft>
                          <a:spcPts val="800"/>
                        </a:spcAft>
                      </a:pPr>
                      <a:r>
                        <a:rPr lang="da-DK" sz="1400">
                          <a:effectLst/>
                        </a:rPr>
                        <a:t>Status</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nSpc>
                          <a:spcPct val="107000"/>
                        </a:lnSpc>
                        <a:spcAft>
                          <a:spcPts val="800"/>
                        </a:spcAft>
                      </a:pPr>
                      <a:r>
                        <a:rPr lang="da-DK" sz="1400">
                          <a:effectLst/>
                        </a:rPr>
                        <a:t>Bevilget</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extLst>
                  <a:ext uri="{0D108BD9-81ED-4DB2-BD59-A6C34878D82A}">
                    <a16:rowId xmlns:a16="http://schemas.microsoft.com/office/drawing/2014/main" xmlns="" val="4207819774"/>
                  </a:ext>
                </a:extLst>
              </a:tr>
              <a:tr h="333840">
                <a:tc>
                  <a:txBody>
                    <a:bodyPr/>
                    <a:lstStyle/>
                    <a:p>
                      <a:pPr>
                        <a:lnSpc>
                          <a:spcPct val="107000"/>
                        </a:lnSpc>
                        <a:spcAft>
                          <a:spcPts val="800"/>
                        </a:spcAft>
                      </a:pPr>
                      <a:r>
                        <a:rPr lang="da-DK" sz="1400" dirty="0">
                          <a:effectLst/>
                        </a:rPr>
                        <a:t> </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nSpc>
                          <a:spcPct val="107000"/>
                        </a:lnSpc>
                        <a:spcAft>
                          <a:spcPts val="800"/>
                        </a:spcAft>
                      </a:pPr>
                      <a:r>
                        <a:rPr lang="da-DK" sz="1400" b="1" dirty="0">
                          <a:effectLst/>
                        </a:rPr>
                        <a:t> </a:t>
                      </a:r>
                      <a:endParaRPr lang="da-DK"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nSpc>
                          <a:spcPct val="107000"/>
                        </a:lnSpc>
                        <a:spcAft>
                          <a:spcPts val="800"/>
                        </a:spcAft>
                      </a:pPr>
                      <a:r>
                        <a:rPr lang="da-DK" sz="1400" b="1">
                          <a:effectLst/>
                        </a:rPr>
                        <a:t> </a:t>
                      </a:r>
                      <a:endParaRPr lang="da-DK" sz="1400" b="1">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nSpc>
                          <a:spcPct val="107000"/>
                        </a:lnSpc>
                        <a:spcAft>
                          <a:spcPts val="800"/>
                        </a:spcAft>
                      </a:pPr>
                      <a:r>
                        <a:rPr lang="da-DK" sz="1400" b="1">
                          <a:effectLst/>
                        </a:rPr>
                        <a:t> </a:t>
                      </a:r>
                      <a:endParaRPr lang="da-DK" sz="1400" b="1">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nSpc>
                          <a:spcPct val="107000"/>
                        </a:lnSpc>
                        <a:spcAft>
                          <a:spcPts val="800"/>
                        </a:spcAft>
                      </a:pPr>
                      <a:r>
                        <a:rPr lang="da-DK" sz="1400" b="1">
                          <a:effectLst/>
                        </a:rPr>
                        <a:t> </a:t>
                      </a:r>
                      <a:endParaRPr lang="da-DK" sz="1400" b="1">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extLst>
                  <a:ext uri="{0D108BD9-81ED-4DB2-BD59-A6C34878D82A}">
                    <a16:rowId xmlns:a16="http://schemas.microsoft.com/office/drawing/2014/main" xmlns="" val="901555672"/>
                  </a:ext>
                </a:extLst>
              </a:tr>
              <a:tr h="346587">
                <a:tc>
                  <a:txBody>
                    <a:bodyPr/>
                    <a:lstStyle/>
                    <a:p>
                      <a:pPr>
                        <a:lnSpc>
                          <a:spcPct val="107000"/>
                        </a:lnSpc>
                        <a:spcAft>
                          <a:spcPts val="800"/>
                        </a:spcAft>
                      </a:pPr>
                      <a:r>
                        <a:rPr lang="da-DK" sz="1400" dirty="0">
                          <a:effectLst/>
                        </a:rPr>
                        <a:t>Friluftsrådet</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r">
                        <a:lnSpc>
                          <a:spcPct val="107000"/>
                        </a:lnSpc>
                        <a:spcAft>
                          <a:spcPts val="800"/>
                        </a:spcAft>
                      </a:pPr>
                      <a:r>
                        <a:rPr lang="da-DK" sz="1400" b="1" dirty="0">
                          <a:effectLst/>
                          <a:latin typeface="Arial" panose="020B0604020202020204" pitchFamily="34" charset="0"/>
                          <a:cs typeface="Arial" panose="020B0604020202020204" pitchFamily="34" charset="0"/>
                        </a:rPr>
                        <a:t>25000</a:t>
                      </a:r>
                      <a:endParaRPr lang="da-DK" sz="1400" b="1" dirty="0">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dirty="0">
                          <a:effectLst/>
                          <a:latin typeface="Arial" panose="020B0604020202020204" pitchFamily="34" charset="0"/>
                          <a:cs typeface="Arial" panose="020B0604020202020204" pitchFamily="34" charset="0"/>
                        </a:rPr>
                        <a:t>1. maj</a:t>
                      </a:r>
                      <a:endParaRPr lang="da-DK" sz="1400" b="1" dirty="0">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a:effectLst/>
                          <a:latin typeface="Arial" panose="020B0604020202020204" pitchFamily="34" charset="0"/>
                          <a:cs typeface="Arial" panose="020B0604020202020204" pitchFamily="34" charset="0"/>
                        </a:rPr>
                        <a:t>Sendt</a:t>
                      </a:r>
                      <a:endParaRPr lang="da-DK" sz="1400" b="1">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a:effectLst/>
                          <a:latin typeface="Arial" panose="020B0604020202020204" pitchFamily="34" charset="0"/>
                          <a:cs typeface="Arial" panose="020B0604020202020204" pitchFamily="34" charset="0"/>
                        </a:rPr>
                        <a:t>Ja</a:t>
                      </a:r>
                      <a:endParaRPr lang="da-DK" sz="1400" b="1">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extLst>
                  <a:ext uri="{0D108BD9-81ED-4DB2-BD59-A6C34878D82A}">
                    <a16:rowId xmlns:a16="http://schemas.microsoft.com/office/drawing/2014/main" xmlns="" val="2785918404"/>
                  </a:ext>
                </a:extLst>
              </a:tr>
              <a:tr h="346587">
                <a:tc>
                  <a:txBody>
                    <a:bodyPr/>
                    <a:lstStyle/>
                    <a:p>
                      <a:pPr>
                        <a:lnSpc>
                          <a:spcPct val="107000"/>
                        </a:lnSpc>
                        <a:spcAft>
                          <a:spcPts val="800"/>
                        </a:spcAft>
                      </a:pPr>
                      <a:r>
                        <a:rPr lang="da-DK" sz="1400" dirty="0">
                          <a:effectLst/>
                        </a:rPr>
                        <a:t>LAG Nord</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r">
                        <a:lnSpc>
                          <a:spcPct val="107000"/>
                        </a:lnSpc>
                        <a:spcAft>
                          <a:spcPts val="800"/>
                        </a:spcAft>
                      </a:pPr>
                      <a:r>
                        <a:rPr lang="da-DK" sz="1400" b="1">
                          <a:effectLst/>
                          <a:latin typeface="Arial" panose="020B0604020202020204" pitchFamily="34" charset="0"/>
                          <a:cs typeface="Arial" panose="020B0604020202020204" pitchFamily="34" charset="0"/>
                        </a:rPr>
                        <a:t>300000</a:t>
                      </a:r>
                      <a:endParaRPr lang="da-DK" sz="1400" b="1">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dirty="0">
                          <a:effectLst/>
                          <a:latin typeface="Arial" panose="020B0604020202020204" pitchFamily="34" charset="0"/>
                          <a:cs typeface="Arial" panose="020B0604020202020204" pitchFamily="34" charset="0"/>
                        </a:rPr>
                        <a:t>11. </a:t>
                      </a:r>
                      <a:r>
                        <a:rPr lang="da-DK" sz="1400" b="1" dirty="0" err="1">
                          <a:effectLst/>
                          <a:latin typeface="Arial" panose="020B0604020202020204" pitchFamily="34" charset="0"/>
                          <a:cs typeface="Arial" panose="020B0604020202020204" pitchFamily="34" charset="0"/>
                        </a:rPr>
                        <a:t>nov</a:t>
                      </a:r>
                      <a:endParaRPr lang="da-DK" sz="1400" b="1" dirty="0">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a:effectLst/>
                          <a:latin typeface="Arial" panose="020B0604020202020204" pitchFamily="34" charset="0"/>
                          <a:cs typeface="Arial" panose="020B0604020202020204" pitchFamily="34" charset="0"/>
                        </a:rPr>
                        <a:t>Sendt</a:t>
                      </a:r>
                      <a:endParaRPr lang="da-DK" sz="1400" b="1">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a:effectLst/>
                          <a:latin typeface="Arial" panose="020B0604020202020204" pitchFamily="34" charset="0"/>
                          <a:cs typeface="Arial" panose="020B0604020202020204" pitchFamily="34" charset="0"/>
                        </a:rPr>
                        <a:t>Ja</a:t>
                      </a:r>
                      <a:endParaRPr lang="da-DK" sz="1400" b="1">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extLst>
                  <a:ext uri="{0D108BD9-81ED-4DB2-BD59-A6C34878D82A}">
                    <a16:rowId xmlns:a16="http://schemas.microsoft.com/office/drawing/2014/main" xmlns="" val="3255698858"/>
                  </a:ext>
                </a:extLst>
              </a:tr>
              <a:tr h="346587">
                <a:tc>
                  <a:txBody>
                    <a:bodyPr/>
                    <a:lstStyle/>
                    <a:p>
                      <a:pPr>
                        <a:lnSpc>
                          <a:spcPct val="107000"/>
                        </a:lnSpc>
                        <a:spcAft>
                          <a:spcPts val="800"/>
                        </a:spcAft>
                      </a:pPr>
                      <a:r>
                        <a:rPr lang="da-DK" sz="1400" dirty="0">
                          <a:effectLst/>
                        </a:rPr>
                        <a:t>Dronninglund Sparekasses Fond</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r">
                        <a:lnSpc>
                          <a:spcPct val="107000"/>
                        </a:lnSpc>
                        <a:spcAft>
                          <a:spcPts val="800"/>
                        </a:spcAft>
                      </a:pPr>
                      <a:r>
                        <a:rPr lang="da-DK" sz="1400" b="1" dirty="0">
                          <a:effectLst/>
                          <a:latin typeface="Arial" panose="020B0604020202020204" pitchFamily="34" charset="0"/>
                          <a:cs typeface="Arial" panose="020B0604020202020204" pitchFamily="34" charset="0"/>
                        </a:rPr>
                        <a:t>300000</a:t>
                      </a:r>
                      <a:endParaRPr lang="da-DK" sz="1400" b="1" dirty="0">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dirty="0">
                          <a:effectLst/>
                          <a:latin typeface="Arial" panose="020B0604020202020204" pitchFamily="34" charset="0"/>
                          <a:cs typeface="Arial" panose="020B0604020202020204" pitchFamily="34" charset="0"/>
                        </a:rPr>
                        <a:t>Løbende</a:t>
                      </a:r>
                      <a:endParaRPr lang="da-DK" sz="1400" b="1" dirty="0">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a:effectLst/>
                          <a:latin typeface="Arial" panose="020B0604020202020204" pitchFamily="34" charset="0"/>
                          <a:cs typeface="Arial" panose="020B0604020202020204" pitchFamily="34" charset="0"/>
                        </a:rPr>
                        <a:t>Sendt</a:t>
                      </a:r>
                      <a:endParaRPr lang="da-DK" sz="1400" b="1">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a:effectLst/>
                          <a:latin typeface="Arial" panose="020B0604020202020204" pitchFamily="34" charset="0"/>
                          <a:cs typeface="Arial" panose="020B0604020202020204" pitchFamily="34" charset="0"/>
                        </a:rPr>
                        <a:t>Ja</a:t>
                      </a:r>
                      <a:endParaRPr lang="da-DK" sz="1400" b="1">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extLst>
                  <a:ext uri="{0D108BD9-81ED-4DB2-BD59-A6C34878D82A}">
                    <a16:rowId xmlns:a16="http://schemas.microsoft.com/office/drawing/2014/main" xmlns="" val="174546119"/>
                  </a:ext>
                </a:extLst>
              </a:tr>
              <a:tr h="346587">
                <a:tc>
                  <a:txBody>
                    <a:bodyPr/>
                    <a:lstStyle/>
                    <a:p>
                      <a:pPr>
                        <a:lnSpc>
                          <a:spcPct val="107000"/>
                        </a:lnSpc>
                        <a:spcAft>
                          <a:spcPts val="800"/>
                        </a:spcAft>
                      </a:pPr>
                      <a:r>
                        <a:rPr lang="da-DK" sz="1400">
                          <a:effectLst/>
                        </a:rPr>
                        <a:t>Underværker</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r">
                        <a:lnSpc>
                          <a:spcPct val="107000"/>
                        </a:lnSpc>
                        <a:spcAft>
                          <a:spcPts val="800"/>
                        </a:spcAft>
                      </a:pPr>
                      <a:r>
                        <a:rPr lang="da-DK" sz="1400" b="1">
                          <a:effectLst/>
                          <a:latin typeface="Arial" panose="020B0604020202020204" pitchFamily="34" charset="0"/>
                          <a:cs typeface="Arial" panose="020B0604020202020204" pitchFamily="34" charset="0"/>
                        </a:rPr>
                        <a:t>850000</a:t>
                      </a:r>
                      <a:endParaRPr lang="da-DK" sz="1400" b="1">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dirty="0">
                          <a:effectLst/>
                          <a:latin typeface="Arial" panose="020B0604020202020204" pitchFamily="34" charset="0"/>
                          <a:cs typeface="Arial" panose="020B0604020202020204" pitchFamily="34" charset="0"/>
                        </a:rPr>
                        <a:t>Løbende</a:t>
                      </a:r>
                      <a:endParaRPr lang="da-DK" sz="1400" b="1" dirty="0">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dirty="0">
                          <a:effectLst/>
                          <a:latin typeface="Arial" panose="020B0604020202020204" pitchFamily="34" charset="0"/>
                          <a:cs typeface="Arial" panose="020B0604020202020204" pitchFamily="34" charset="0"/>
                        </a:rPr>
                        <a:t> Sendt</a:t>
                      </a:r>
                      <a:endParaRPr lang="da-DK" sz="1400" b="1" dirty="0">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a:effectLst/>
                          <a:latin typeface="Arial" panose="020B0604020202020204" pitchFamily="34" charset="0"/>
                          <a:cs typeface="Arial" panose="020B0604020202020204" pitchFamily="34" charset="0"/>
                        </a:rPr>
                        <a:t>Ja</a:t>
                      </a:r>
                      <a:endParaRPr lang="da-DK" sz="1400" b="1">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extLst>
                  <a:ext uri="{0D108BD9-81ED-4DB2-BD59-A6C34878D82A}">
                    <a16:rowId xmlns:a16="http://schemas.microsoft.com/office/drawing/2014/main" xmlns="" val="2091001676"/>
                  </a:ext>
                </a:extLst>
              </a:tr>
              <a:tr h="346587">
                <a:tc>
                  <a:txBody>
                    <a:bodyPr/>
                    <a:lstStyle/>
                    <a:p>
                      <a:pPr>
                        <a:lnSpc>
                          <a:spcPct val="107000"/>
                        </a:lnSpc>
                        <a:spcAft>
                          <a:spcPts val="800"/>
                        </a:spcAft>
                      </a:pPr>
                      <a:r>
                        <a:rPr lang="da-DK" sz="1400">
                          <a:effectLst/>
                        </a:rPr>
                        <a:t>Spar Nord Fonden</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r">
                        <a:lnSpc>
                          <a:spcPct val="107000"/>
                        </a:lnSpc>
                        <a:spcAft>
                          <a:spcPts val="800"/>
                        </a:spcAft>
                      </a:pPr>
                      <a:r>
                        <a:rPr lang="da-DK" sz="1400" b="1" dirty="0">
                          <a:effectLst/>
                          <a:latin typeface="Arial" panose="020B0604020202020204" pitchFamily="34" charset="0"/>
                          <a:cs typeface="Arial" panose="020B0604020202020204" pitchFamily="34" charset="0"/>
                        </a:rPr>
                        <a:t>70000</a:t>
                      </a:r>
                      <a:endParaRPr lang="da-DK" sz="1400" b="1" dirty="0">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dirty="0">
                          <a:effectLst/>
                          <a:latin typeface="Arial" panose="020B0604020202020204" pitchFamily="34" charset="0"/>
                          <a:cs typeface="Arial" panose="020B0604020202020204" pitchFamily="34" charset="0"/>
                        </a:rPr>
                        <a:t>Løbende</a:t>
                      </a:r>
                      <a:endParaRPr lang="da-DK" sz="1400" b="1" dirty="0">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dirty="0">
                          <a:effectLst/>
                          <a:latin typeface="Arial" panose="020B0604020202020204" pitchFamily="34" charset="0"/>
                          <a:ea typeface="Calibri" panose="020F0502020204030204" pitchFamily="34" charset="0"/>
                          <a:cs typeface="Arial" panose="020B0604020202020204" pitchFamily="34" charset="0"/>
                        </a:rPr>
                        <a:t>Sendt</a:t>
                      </a:r>
                    </a:p>
                  </a:txBody>
                  <a:tcPr marL="33338" marR="33338" marT="0" marB="0" anchor="b"/>
                </a:tc>
                <a:tc>
                  <a:txBody>
                    <a:bodyPr/>
                    <a:lstStyle/>
                    <a:p>
                      <a:pPr>
                        <a:lnSpc>
                          <a:spcPct val="107000"/>
                        </a:lnSpc>
                        <a:spcAft>
                          <a:spcPts val="800"/>
                        </a:spcAft>
                      </a:pPr>
                      <a:r>
                        <a:rPr lang="da-DK" sz="1400" b="1">
                          <a:effectLst/>
                          <a:latin typeface="Arial" panose="020B0604020202020204" pitchFamily="34" charset="0"/>
                          <a:cs typeface="Arial" panose="020B0604020202020204" pitchFamily="34" charset="0"/>
                        </a:rPr>
                        <a:t> </a:t>
                      </a:r>
                      <a:endParaRPr lang="da-DK" sz="1400" b="1">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extLst>
                  <a:ext uri="{0D108BD9-81ED-4DB2-BD59-A6C34878D82A}">
                    <a16:rowId xmlns:a16="http://schemas.microsoft.com/office/drawing/2014/main" xmlns="" val="2240314539"/>
                  </a:ext>
                </a:extLst>
              </a:tr>
              <a:tr h="346587">
                <a:tc>
                  <a:txBody>
                    <a:bodyPr/>
                    <a:lstStyle/>
                    <a:p>
                      <a:pPr>
                        <a:lnSpc>
                          <a:spcPct val="107000"/>
                        </a:lnSpc>
                        <a:spcAft>
                          <a:spcPts val="800"/>
                        </a:spcAft>
                      </a:pPr>
                      <a:r>
                        <a:rPr lang="da-DK" sz="1400" dirty="0">
                          <a:effectLst/>
                        </a:rPr>
                        <a:t>Vendsyssel Tidendes Fond</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r">
                        <a:lnSpc>
                          <a:spcPct val="107000"/>
                        </a:lnSpc>
                        <a:spcAft>
                          <a:spcPts val="800"/>
                        </a:spcAft>
                      </a:pPr>
                      <a:r>
                        <a:rPr lang="da-DK" sz="1400" b="1" dirty="0">
                          <a:effectLst/>
                          <a:latin typeface="Arial" panose="020B0604020202020204" pitchFamily="34" charset="0"/>
                          <a:cs typeface="Arial" panose="020B0604020202020204" pitchFamily="34" charset="0"/>
                        </a:rPr>
                        <a:t>30000</a:t>
                      </a:r>
                      <a:endParaRPr lang="da-DK" sz="1400" b="1" dirty="0">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dirty="0">
                          <a:effectLst/>
                          <a:latin typeface="Arial" panose="020B0604020202020204" pitchFamily="34" charset="0"/>
                          <a:cs typeface="Arial" panose="020B0604020202020204" pitchFamily="34" charset="0"/>
                        </a:rPr>
                        <a:t>Løbende</a:t>
                      </a:r>
                      <a:endParaRPr lang="da-DK" sz="1400" b="1" dirty="0">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dirty="0">
                          <a:effectLst/>
                          <a:latin typeface="Arial" panose="020B0604020202020204" pitchFamily="34" charset="0"/>
                          <a:cs typeface="Arial" panose="020B0604020202020204" pitchFamily="34" charset="0"/>
                        </a:rPr>
                        <a:t>Sendt</a:t>
                      </a:r>
                      <a:endParaRPr lang="da-DK" sz="1400" b="1" dirty="0">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a:effectLst/>
                          <a:latin typeface="Arial" panose="020B0604020202020204" pitchFamily="34" charset="0"/>
                          <a:cs typeface="Arial" panose="020B0604020202020204" pitchFamily="34" charset="0"/>
                        </a:rPr>
                        <a:t> </a:t>
                      </a:r>
                      <a:endParaRPr lang="da-DK" sz="1400" b="1">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extLst>
                  <a:ext uri="{0D108BD9-81ED-4DB2-BD59-A6C34878D82A}">
                    <a16:rowId xmlns:a16="http://schemas.microsoft.com/office/drawing/2014/main" xmlns="" val="124322458"/>
                  </a:ext>
                </a:extLst>
              </a:tr>
              <a:tr h="391684">
                <a:tc>
                  <a:txBody>
                    <a:bodyPr/>
                    <a:lstStyle/>
                    <a:p>
                      <a:pPr>
                        <a:lnSpc>
                          <a:spcPct val="107000"/>
                        </a:lnSpc>
                        <a:spcAft>
                          <a:spcPts val="800"/>
                        </a:spcAft>
                      </a:pPr>
                      <a:r>
                        <a:rPr lang="da-DK" sz="1400" dirty="0">
                          <a:effectLst/>
                        </a:rPr>
                        <a:t>Privat donation af længe, hal, baner</a:t>
                      </a:r>
                      <a:endParaRPr lang="da-DK"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r">
                        <a:lnSpc>
                          <a:spcPct val="107000"/>
                        </a:lnSpc>
                        <a:spcAft>
                          <a:spcPts val="800"/>
                        </a:spcAft>
                      </a:pPr>
                      <a:r>
                        <a:rPr lang="da-DK" sz="1400" b="1" dirty="0">
                          <a:effectLst/>
                          <a:latin typeface="Arial" panose="020B0604020202020204" pitchFamily="34" charset="0"/>
                          <a:cs typeface="Arial" panose="020B0604020202020204" pitchFamily="34" charset="0"/>
                        </a:rPr>
                        <a:t>600000</a:t>
                      </a:r>
                      <a:endParaRPr lang="da-DK" sz="1400" b="1" dirty="0">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dirty="0">
                          <a:effectLst/>
                          <a:latin typeface="Arial" panose="020B0604020202020204" pitchFamily="34" charset="0"/>
                          <a:cs typeface="Arial" panose="020B0604020202020204" pitchFamily="34" charset="0"/>
                        </a:rPr>
                        <a:t> </a:t>
                      </a:r>
                      <a:endParaRPr lang="da-DK" sz="1400" b="1" dirty="0">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dirty="0">
                          <a:effectLst/>
                          <a:latin typeface="Arial" panose="020B0604020202020204" pitchFamily="34" charset="0"/>
                          <a:cs typeface="Arial" panose="020B0604020202020204" pitchFamily="34" charset="0"/>
                        </a:rPr>
                        <a:t> </a:t>
                      </a:r>
                      <a:endParaRPr lang="da-DK" sz="1400" b="1" dirty="0">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dirty="0">
                          <a:effectLst/>
                          <a:latin typeface="Arial" panose="020B0604020202020204" pitchFamily="34" charset="0"/>
                          <a:cs typeface="Arial" panose="020B0604020202020204" pitchFamily="34" charset="0"/>
                        </a:rPr>
                        <a:t>Ja</a:t>
                      </a:r>
                      <a:endParaRPr lang="da-DK" sz="1400" b="1" dirty="0">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extLst>
                  <a:ext uri="{0D108BD9-81ED-4DB2-BD59-A6C34878D82A}">
                    <a16:rowId xmlns:a16="http://schemas.microsoft.com/office/drawing/2014/main" xmlns="" val="3026817880"/>
                  </a:ext>
                </a:extLst>
              </a:tr>
              <a:tr h="346587">
                <a:tc>
                  <a:txBody>
                    <a:bodyPr/>
                    <a:lstStyle/>
                    <a:p>
                      <a:pPr>
                        <a:lnSpc>
                          <a:spcPct val="107000"/>
                        </a:lnSpc>
                        <a:spcAft>
                          <a:spcPts val="800"/>
                        </a:spcAft>
                      </a:pPr>
                      <a:r>
                        <a:rPr lang="da-DK" sz="1400">
                          <a:effectLst/>
                        </a:rPr>
                        <a:t>Melsen Fonden</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r">
                        <a:lnSpc>
                          <a:spcPct val="107000"/>
                        </a:lnSpc>
                        <a:spcAft>
                          <a:spcPts val="800"/>
                        </a:spcAft>
                      </a:pPr>
                      <a:r>
                        <a:rPr lang="da-DK" sz="1400" b="1" dirty="0">
                          <a:effectLst/>
                          <a:latin typeface="Arial" panose="020B0604020202020204" pitchFamily="34" charset="0"/>
                          <a:cs typeface="Arial" panose="020B0604020202020204" pitchFamily="34" charset="0"/>
                        </a:rPr>
                        <a:t>1595000</a:t>
                      </a:r>
                      <a:endParaRPr lang="da-DK" sz="1400" b="1" dirty="0">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dirty="0">
                          <a:effectLst/>
                          <a:latin typeface="Arial" panose="020B0604020202020204" pitchFamily="34" charset="0"/>
                          <a:cs typeface="Arial" panose="020B0604020202020204" pitchFamily="34" charset="0"/>
                        </a:rPr>
                        <a:t> Løbende</a:t>
                      </a:r>
                      <a:endParaRPr lang="da-DK" sz="1400" b="1" dirty="0">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dirty="0">
                          <a:effectLst/>
                          <a:latin typeface="Arial" panose="020B0604020202020204" pitchFamily="34" charset="0"/>
                          <a:cs typeface="Arial" panose="020B0604020202020204" pitchFamily="34" charset="0"/>
                        </a:rPr>
                        <a:t> Sendt</a:t>
                      </a:r>
                      <a:endParaRPr lang="da-DK" sz="1400" b="1" dirty="0">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dirty="0">
                          <a:effectLst/>
                          <a:latin typeface="Arial" panose="020B0604020202020204" pitchFamily="34" charset="0"/>
                          <a:cs typeface="Arial" panose="020B0604020202020204" pitchFamily="34" charset="0"/>
                        </a:rPr>
                        <a:t>Ja</a:t>
                      </a:r>
                      <a:endParaRPr lang="da-DK" sz="1400" b="1" dirty="0">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extLst>
                  <a:ext uri="{0D108BD9-81ED-4DB2-BD59-A6C34878D82A}">
                    <a16:rowId xmlns:a16="http://schemas.microsoft.com/office/drawing/2014/main" xmlns="" val="2292614856"/>
                  </a:ext>
                </a:extLst>
              </a:tr>
              <a:tr h="346587">
                <a:tc>
                  <a:txBody>
                    <a:bodyPr/>
                    <a:lstStyle/>
                    <a:p>
                      <a:pPr>
                        <a:lnSpc>
                          <a:spcPct val="107000"/>
                        </a:lnSpc>
                        <a:spcAft>
                          <a:spcPts val="800"/>
                        </a:spcAft>
                      </a:pPr>
                      <a:r>
                        <a:rPr lang="da-DK" sz="1400">
                          <a:effectLst/>
                        </a:rPr>
                        <a:t>Sum</a:t>
                      </a:r>
                      <a:endParaRPr lang="da-DK" sz="1400">
                        <a:effectLst/>
                        <a:latin typeface="Calibri" panose="020F0502020204030204" pitchFamily="34" charset="0"/>
                        <a:ea typeface="Calibri" panose="020F0502020204030204" pitchFamily="34" charset="0"/>
                        <a:cs typeface="Times New Roman" panose="02020603050405020304" pitchFamily="18" charset="0"/>
                      </a:endParaRPr>
                    </a:p>
                  </a:txBody>
                  <a:tcPr marL="33338" marR="33338" marT="0" marB="0" anchor="b"/>
                </a:tc>
                <a:tc>
                  <a:txBody>
                    <a:bodyPr/>
                    <a:lstStyle/>
                    <a:p>
                      <a:pPr algn="r">
                        <a:lnSpc>
                          <a:spcPct val="107000"/>
                        </a:lnSpc>
                        <a:spcAft>
                          <a:spcPts val="800"/>
                        </a:spcAft>
                      </a:pPr>
                      <a:r>
                        <a:rPr lang="da-DK" sz="1400" b="1" dirty="0">
                          <a:effectLst/>
                          <a:latin typeface="Arial" panose="020B0604020202020204" pitchFamily="34" charset="0"/>
                          <a:cs typeface="Arial" panose="020B0604020202020204" pitchFamily="34" charset="0"/>
                        </a:rPr>
                        <a:t>3770000</a:t>
                      </a:r>
                      <a:endParaRPr lang="da-DK" sz="1400" b="1" dirty="0">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a:effectLst/>
                          <a:latin typeface="Arial" panose="020B0604020202020204" pitchFamily="34" charset="0"/>
                          <a:cs typeface="Arial" panose="020B0604020202020204" pitchFamily="34" charset="0"/>
                        </a:rPr>
                        <a:t> </a:t>
                      </a:r>
                      <a:endParaRPr lang="da-DK" sz="1400" b="1">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dirty="0">
                          <a:effectLst/>
                          <a:latin typeface="Arial" panose="020B0604020202020204" pitchFamily="34" charset="0"/>
                          <a:cs typeface="Arial" panose="020B0604020202020204" pitchFamily="34" charset="0"/>
                        </a:rPr>
                        <a:t> </a:t>
                      </a:r>
                      <a:endParaRPr lang="da-DK" sz="1400" b="1" dirty="0">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tc>
                  <a:txBody>
                    <a:bodyPr/>
                    <a:lstStyle/>
                    <a:p>
                      <a:pPr>
                        <a:lnSpc>
                          <a:spcPct val="107000"/>
                        </a:lnSpc>
                        <a:spcAft>
                          <a:spcPts val="800"/>
                        </a:spcAft>
                      </a:pPr>
                      <a:r>
                        <a:rPr lang="da-DK" sz="1400" b="1" dirty="0">
                          <a:effectLst/>
                          <a:latin typeface="Arial" panose="020B0604020202020204" pitchFamily="34" charset="0"/>
                          <a:cs typeface="Arial" panose="020B0604020202020204" pitchFamily="34" charset="0"/>
                        </a:rPr>
                        <a:t> </a:t>
                      </a:r>
                      <a:endParaRPr lang="da-DK" sz="1400" b="1" dirty="0">
                        <a:effectLst/>
                        <a:latin typeface="Arial" panose="020B0604020202020204" pitchFamily="34" charset="0"/>
                        <a:ea typeface="Calibri" panose="020F0502020204030204" pitchFamily="34" charset="0"/>
                        <a:cs typeface="Arial" panose="020B0604020202020204" pitchFamily="34" charset="0"/>
                      </a:endParaRPr>
                    </a:p>
                  </a:txBody>
                  <a:tcPr marL="33338" marR="33338" marT="0" marB="0" anchor="b"/>
                </a:tc>
                <a:extLst>
                  <a:ext uri="{0D108BD9-81ED-4DB2-BD59-A6C34878D82A}">
                    <a16:rowId xmlns:a16="http://schemas.microsoft.com/office/drawing/2014/main" xmlns="" val="2732724293"/>
                  </a:ext>
                </a:extLst>
              </a:tr>
            </a:tbl>
          </a:graphicData>
        </a:graphic>
      </p:graphicFrame>
    </p:spTree>
    <p:extLst>
      <p:ext uri="{BB962C8B-B14F-4D97-AF65-F5344CB8AC3E}">
        <p14:creationId xmlns:p14="http://schemas.microsoft.com/office/powerpoint/2010/main" val="923491422"/>
      </p:ext>
    </p:extLst>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ctrTitle"/>
          </p:nvPr>
        </p:nvSpPr>
        <p:spPr/>
        <p:txBody>
          <a:bodyPr/>
          <a:lstStyle/>
          <a:p>
            <a:r>
              <a:rPr lang="da-DK" dirty="0"/>
              <a:t>Spørgsmål?</a:t>
            </a:r>
          </a:p>
        </p:txBody>
      </p:sp>
      <p:sp>
        <p:nvSpPr>
          <p:cNvPr id="5" name="Undertitel 4"/>
          <p:cNvSpPr>
            <a:spLocks noGrp="1"/>
          </p:cNvSpPr>
          <p:nvPr>
            <p:ph type="subTitle" idx="1"/>
          </p:nvPr>
        </p:nvSpPr>
        <p:spPr/>
        <p:txBody>
          <a:bodyPr/>
          <a:lstStyle/>
          <a:p>
            <a:endParaRPr lang="da-DK" dirty="0"/>
          </a:p>
        </p:txBody>
      </p:sp>
      <p:pic>
        <p:nvPicPr>
          <p:cNvPr id="3073" name="Picture 1" descr="C:\Users\Ole\AppData\Local\Microsoft\Windows\INetCache\IE\Z5H5741S\question-mark-2314107_1280[1].jpg"/>
          <p:cNvPicPr>
            <a:picLocks noChangeAspect="1" noChangeArrowheads="1"/>
          </p:cNvPicPr>
          <p:nvPr/>
        </p:nvPicPr>
        <p:blipFill>
          <a:blip r:embed="rId2" cstate="print"/>
          <a:srcRect/>
          <a:stretch>
            <a:fillRect/>
          </a:stretch>
        </p:blipFill>
        <p:spPr bwMode="auto">
          <a:xfrm>
            <a:off x="1143000" y="0"/>
            <a:ext cx="68580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Kaffe og kage</a:t>
            </a:r>
          </a:p>
        </p:txBody>
      </p:sp>
      <p:sp>
        <p:nvSpPr>
          <p:cNvPr id="6" name="Pladsholder til indhold 5"/>
          <p:cNvSpPr>
            <a:spLocks noGrp="1"/>
          </p:cNvSpPr>
          <p:nvPr>
            <p:ph idx="1"/>
          </p:nvPr>
        </p:nvSpPr>
        <p:spPr/>
        <p:txBody>
          <a:bodyPr/>
          <a:lstStyle/>
          <a:p>
            <a:endParaRPr lang="da-DK"/>
          </a:p>
        </p:txBody>
      </p:sp>
      <p:pic>
        <p:nvPicPr>
          <p:cNvPr id="31748" name="Picture 4" descr="C:\Users\Ole\AppData\Local\Microsoft\Windows\INetCache\IE\QDJRMGMP\black-coffee-bread-caffeine-95839[1].jpg"/>
          <p:cNvPicPr>
            <a:picLocks noChangeAspect="1" noChangeArrowheads="1"/>
          </p:cNvPicPr>
          <p:nvPr/>
        </p:nvPicPr>
        <p:blipFill>
          <a:blip r:embed="rId2" cstate="print"/>
          <a:srcRect/>
          <a:stretch>
            <a:fillRect/>
          </a:stretch>
        </p:blipFill>
        <p:spPr bwMode="auto">
          <a:xfrm>
            <a:off x="0" y="381000"/>
            <a:ext cx="9144000" cy="6096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
            </a:r>
            <a:br>
              <a:rPr lang="da-DK" dirty="0"/>
            </a:br>
            <a:r>
              <a:rPr lang="da-DK" dirty="0"/>
              <a:t/>
            </a:r>
            <a:br>
              <a:rPr lang="da-DK" dirty="0"/>
            </a:br>
            <a:r>
              <a:rPr lang="da-DK" dirty="0"/>
              <a:t/>
            </a:r>
            <a:br>
              <a:rPr lang="da-DK" dirty="0"/>
            </a:br>
            <a:r>
              <a:rPr lang="da-DK" dirty="0"/>
              <a:t/>
            </a:r>
            <a:br>
              <a:rPr lang="da-DK" dirty="0"/>
            </a:br>
            <a:r>
              <a:rPr lang="da-DK" dirty="0"/>
              <a:t/>
            </a:r>
            <a:br>
              <a:rPr lang="da-DK" dirty="0"/>
            </a:br>
            <a:r>
              <a:rPr lang="da-DK" dirty="0"/>
              <a:t/>
            </a:r>
            <a:br>
              <a:rPr lang="da-DK" dirty="0"/>
            </a:br>
            <a:r>
              <a:rPr lang="da-DK" dirty="0"/>
              <a:t>Eventuelle opklarende spørgsmål inden afstemningen…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Afstemning.</a:t>
            </a:r>
          </a:p>
        </p:txBody>
      </p:sp>
      <p:sp>
        <p:nvSpPr>
          <p:cNvPr id="3" name="Pladsholder til indhold 2"/>
          <p:cNvSpPr>
            <a:spLocks noGrp="1"/>
          </p:cNvSpPr>
          <p:nvPr>
            <p:ph idx="1"/>
          </p:nvPr>
        </p:nvSpPr>
        <p:spPr/>
        <p:txBody>
          <a:bodyPr/>
          <a:lstStyle/>
          <a:p>
            <a:r>
              <a:rPr lang="da-DK" dirty="0"/>
              <a:t>Kryds ja: VK skal repræsenteres med en repræsentant i Fondens </a:t>
            </a:r>
            <a:r>
              <a:rPr lang="da-DK" dirty="0" err="1"/>
              <a:t>HCAH’s</a:t>
            </a:r>
            <a:r>
              <a:rPr lang="da-DK" dirty="0"/>
              <a:t> bestyrelse. Repræsentant udpeges af </a:t>
            </a:r>
            <a:r>
              <a:rPr lang="da-DK" dirty="0" err="1"/>
              <a:t>VK’s</a:t>
            </a:r>
            <a:r>
              <a:rPr lang="da-DK" dirty="0"/>
              <a:t> bestyrelse.</a:t>
            </a:r>
          </a:p>
          <a:p>
            <a:endParaRPr lang="da-DK" dirty="0"/>
          </a:p>
          <a:p>
            <a:endParaRPr lang="da-DK" dirty="0"/>
          </a:p>
          <a:p>
            <a:r>
              <a:rPr lang="da-DK" dirty="0"/>
              <a:t>Kryds nej: VK skal IKKE repræsenteres med en repræsentant i Fondens </a:t>
            </a:r>
            <a:r>
              <a:rPr lang="da-DK" dirty="0" err="1"/>
              <a:t>HCAH’s</a:t>
            </a:r>
            <a:r>
              <a:rPr lang="da-DK" dirty="0"/>
              <a:t> bestyrelse.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Resultat af afstemningen</a:t>
            </a:r>
          </a:p>
        </p:txBody>
      </p:sp>
      <p:sp>
        <p:nvSpPr>
          <p:cNvPr id="3" name="Pladsholder til indhold 2"/>
          <p:cNvSpPr>
            <a:spLocks noGrp="1"/>
          </p:cNvSpPr>
          <p:nvPr>
            <p:ph idx="1"/>
          </p:nvPr>
        </p:nvSpPr>
        <p:spPr/>
        <p:txBody>
          <a:bodyPr/>
          <a:lstStyle/>
          <a:p>
            <a:pPr algn="ctr">
              <a:buNone/>
            </a:pPr>
            <a:r>
              <a:rPr lang="da-DK" dirty="0"/>
              <a:t>Tak for i aften</a:t>
            </a:r>
          </a:p>
          <a:p>
            <a:pPr algn="ctr">
              <a:buNone/>
            </a:pPr>
            <a:r>
              <a:rPr lang="da-DK" dirty="0"/>
              <a:t>og kom godt hjem</a:t>
            </a:r>
          </a:p>
          <a:p>
            <a:pPr algn="ctr">
              <a:buNone/>
            </a:pPr>
            <a:endParaRPr lang="da-DK" dirty="0"/>
          </a:p>
          <a:p>
            <a:pPr algn="ctr">
              <a:buNone/>
            </a:pPr>
            <a:endParaRPr lang="da-DK" dirty="0"/>
          </a:p>
          <a:p>
            <a:pPr algn="ctr">
              <a:buNone/>
            </a:pPr>
            <a:endParaRPr lang="da-DK" dirty="0"/>
          </a:p>
        </p:txBody>
      </p:sp>
      <p:pic>
        <p:nvPicPr>
          <p:cNvPr id="32772" name="Picture 4" descr="C:\Users\Ole\AppData\Local\Microsoft\Windows\INetCache\IE\YTXPIS2K\snow_plowing_plough_tractor_snow_winter_clearance-1376701[1].jpg"/>
          <p:cNvPicPr>
            <a:picLocks noChangeAspect="1" noChangeArrowheads="1"/>
          </p:cNvPicPr>
          <p:nvPr/>
        </p:nvPicPr>
        <p:blipFill>
          <a:blip r:embed="rId2" cstate="print"/>
          <a:srcRect/>
          <a:stretch>
            <a:fillRect/>
          </a:stretch>
        </p:blipFill>
        <p:spPr bwMode="auto">
          <a:xfrm>
            <a:off x="2339752" y="3645024"/>
            <a:ext cx="4427984" cy="248705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Dagsorden:</a:t>
            </a:r>
          </a:p>
        </p:txBody>
      </p:sp>
      <p:sp>
        <p:nvSpPr>
          <p:cNvPr id="3" name="Pladsholder til indhold 2"/>
          <p:cNvSpPr>
            <a:spLocks noGrp="1"/>
          </p:cNvSpPr>
          <p:nvPr>
            <p:ph idx="1"/>
          </p:nvPr>
        </p:nvSpPr>
        <p:spPr/>
        <p:txBody>
          <a:bodyPr/>
          <a:lstStyle/>
          <a:p>
            <a:r>
              <a:rPr lang="da-DK" dirty="0"/>
              <a:t>Valg af ordstyrer</a:t>
            </a:r>
          </a:p>
          <a:p>
            <a:r>
              <a:rPr lang="da-DK" dirty="0"/>
              <a:t>Valg af to stemmetællere</a:t>
            </a:r>
          </a:p>
          <a:p>
            <a:r>
              <a:rPr lang="da-DK" dirty="0"/>
              <a:t>Gennemgang af forslag v. </a:t>
            </a:r>
            <a:r>
              <a:rPr lang="da-DK" dirty="0" err="1"/>
              <a:t>VK’s</a:t>
            </a:r>
            <a:r>
              <a:rPr lang="da-DK" dirty="0"/>
              <a:t> formand </a:t>
            </a:r>
          </a:p>
          <a:p>
            <a:r>
              <a:rPr lang="da-DK" dirty="0"/>
              <a:t>Kaffepause/snak ved bordene</a:t>
            </a:r>
          </a:p>
          <a:p>
            <a:r>
              <a:rPr lang="da-DK" dirty="0"/>
              <a:t>Afstemning, </a:t>
            </a:r>
            <a:r>
              <a:rPr lang="da-DK" sz="2400" dirty="0" err="1"/>
              <a:t>ca</a:t>
            </a:r>
            <a:r>
              <a:rPr lang="da-DK" sz="2400" dirty="0"/>
              <a:t> </a:t>
            </a:r>
            <a:r>
              <a:rPr lang="da-DK" sz="2400" dirty="0" err="1"/>
              <a:t>kl</a:t>
            </a:r>
            <a:r>
              <a:rPr lang="da-DK" sz="2400" dirty="0"/>
              <a:t> 20</a:t>
            </a:r>
          </a:p>
          <a:p>
            <a:r>
              <a:rPr lang="da-DK" dirty="0"/>
              <a:t>Evt.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Hvad ved vi </a:t>
            </a:r>
            <a:r>
              <a:rPr lang="da-DK" dirty="0" err="1"/>
              <a:t>idag</a:t>
            </a:r>
            <a:r>
              <a:rPr lang="da-DK" dirty="0"/>
              <a:t>:</a:t>
            </a:r>
          </a:p>
        </p:txBody>
      </p:sp>
      <p:sp>
        <p:nvSpPr>
          <p:cNvPr id="3" name="Pladsholder til indhold 2"/>
          <p:cNvSpPr>
            <a:spLocks noGrp="1"/>
          </p:cNvSpPr>
          <p:nvPr>
            <p:ph idx="1"/>
          </p:nvPr>
        </p:nvSpPr>
        <p:spPr>
          <a:xfrm>
            <a:off x="457200" y="1600200"/>
            <a:ext cx="8229600" cy="5069160"/>
          </a:xfrm>
        </p:spPr>
        <p:txBody>
          <a:bodyPr>
            <a:normAutofit/>
          </a:bodyPr>
          <a:lstStyle/>
          <a:p>
            <a:r>
              <a:rPr lang="da-DK" sz="2400" dirty="0"/>
              <a:t>VK sætter pris på det gode samarbejde med Lone og Frank.</a:t>
            </a:r>
          </a:p>
          <a:p>
            <a:r>
              <a:rPr lang="da-DK" sz="2400" dirty="0"/>
              <a:t>VK har en af Danmarks bedste baner til hestevognskørsel.</a:t>
            </a:r>
          </a:p>
          <a:p>
            <a:r>
              <a:rPr lang="da-DK" sz="2400" dirty="0"/>
              <a:t>Vi har et godt samarbejde med </a:t>
            </a:r>
            <a:r>
              <a:rPr lang="da-DK" sz="2400" dirty="0" err="1"/>
              <a:t>rideklubben</a:t>
            </a:r>
            <a:r>
              <a:rPr lang="da-DK" sz="2400" dirty="0"/>
              <a:t> og </a:t>
            </a:r>
            <a:r>
              <a:rPr lang="da-DK" sz="2400" dirty="0" err="1"/>
              <a:t>opstaldere</a:t>
            </a:r>
            <a:r>
              <a:rPr lang="da-DK" sz="2400" dirty="0"/>
              <a:t>.</a:t>
            </a:r>
          </a:p>
          <a:p>
            <a:r>
              <a:rPr lang="da-DK" sz="2400" dirty="0"/>
              <a:t>Der er søgt midler, så Fonden kommer – </a:t>
            </a:r>
            <a:r>
              <a:rPr lang="da-DK" sz="2400" i="1" dirty="0"/>
              <a:t>det er ganske vist</a:t>
            </a:r>
            <a:r>
              <a:rPr lang="da-DK" sz="2400" dirty="0"/>
              <a:t>.</a:t>
            </a:r>
          </a:p>
          <a:p>
            <a:r>
              <a:rPr lang="da-DK" sz="2400" dirty="0"/>
              <a:t>Det skal ikke blive dyrere for foreningerne.</a:t>
            </a:r>
          </a:p>
          <a:p>
            <a:r>
              <a:rPr lang="da-DK" sz="2400" dirty="0"/>
              <a:t>Der skal stilles mindst den samme mængde plads og bedre faciliteter til rådighed.</a:t>
            </a:r>
          </a:p>
          <a:p>
            <a:r>
              <a:rPr lang="da-DK" sz="2400" dirty="0"/>
              <a:t>VK ’s medlemmer skal ikke stå for vedligehold af Fondens bygninger.</a:t>
            </a:r>
          </a:p>
          <a:p>
            <a:r>
              <a:rPr lang="da-DK" sz="2400" dirty="0"/>
              <a:t>Bevaring af bygningen og foreningerne for eftertiden. Der skal snart ske noget med de eksisterende bygninger </a:t>
            </a:r>
            <a:r>
              <a:rPr lang="da-DK" sz="2400" dirty="0">
                <a:sym typeface="Wingdings" pitchFamily="2" charset="2"/>
              </a:rPr>
              <a:t></a:t>
            </a:r>
            <a:r>
              <a:rPr lang="da-DK" sz="2400" dirty="0"/>
              <a:t>… og Lone og Franks kræfter bliver ikke flere </a:t>
            </a:r>
            <a:r>
              <a:rPr lang="da-DK" sz="2400" dirty="0">
                <a:sym typeface="Wingdings" pitchFamily="2" charset="2"/>
              </a:rPr>
              <a:t></a:t>
            </a:r>
            <a:endParaRPr lang="da-DK"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sz="4000" dirty="0"/>
              <a:t>VK har </a:t>
            </a:r>
            <a:r>
              <a:rPr lang="da-DK" sz="4000" dirty="0" err="1"/>
              <a:t>idag</a:t>
            </a:r>
            <a:r>
              <a:rPr lang="da-DK" sz="4000" dirty="0"/>
              <a:t>:</a:t>
            </a:r>
          </a:p>
        </p:txBody>
      </p:sp>
      <p:sp>
        <p:nvSpPr>
          <p:cNvPr id="3" name="Pladsholder til indhold 2"/>
          <p:cNvSpPr>
            <a:spLocks noGrp="1"/>
          </p:cNvSpPr>
          <p:nvPr>
            <p:ph idx="1"/>
          </p:nvPr>
        </p:nvSpPr>
        <p:spPr/>
        <p:txBody>
          <a:bodyPr/>
          <a:lstStyle/>
          <a:p>
            <a:r>
              <a:rPr lang="da-DK" sz="2400" dirty="0"/>
              <a:t>En 10 </a:t>
            </a:r>
            <a:r>
              <a:rPr lang="da-DK" sz="2400" dirty="0" err="1"/>
              <a:t>årig</a:t>
            </a:r>
            <a:r>
              <a:rPr lang="da-DK" sz="2400" dirty="0"/>
              <a:t> lejekontrakt med Lone og Frank.</a:t>
            </a:r>
          </a:p>
          <a:p>
            <a:endParaRPr lang="da-DK" sz="2400" dirty="0"/>
          </a:p>
          <a:p>
            <a:r>
              <a:rPr lang="da-DK" sz="2400" dirty="0"/>
              <a:t>Der er 5 år tilbage</a:t>
            </a:r>
          </a:p>
          <a:p>
            <a:endParaRPr lang="da-DK" sz="2400" dirty="0"/>
          </a:p>
          <a:p>
            <a:r>
              <a:rPr lang="da-DK" sz="2400" dirty="0"/>
              <a:t>Der betales 22,000kr pr år i leje for;</a:t>
            </a:r>
          </a:p>
          <a:p>
            <a:pPr lvl="2"/>
            <a:r>
              <a:rPr lang="da-DK" dirty="0"/>
              <a:t>Baneområdet</a:t>
            </a:r>
          </a:p>
          <a:p>
            <a:pPr lvl="2"/>
            <a:r>
              <a:rPr lang="da-DK" dirty="0"/>
              <a:t>Kuskestuen</a:t>
            </a:r>
          </a:p>
          <a:p>
            <a:pPr lvl="2"/>
            <a:r>
              <a:rPr lang="da-DK" dirty="0"/>
              <a:t>VK stalden</a:t>
            </a:r>
          </a:p>
          <a:p>
            <a:pPr lvl="2"/>
            <a:r>
              <a:rPr lang="da-DK" dirty="0"/>
              <a:t>Gammel sekretariat</a:t>
            </a:r>
          </a:p>
          <a:p>
            <a:pPr lvl="2"/>
            <a:r>
              <a:rPr lang="da-DK" dirty="0"/>
              <a:t>Tre </a:t>
            </a:r>
            <a:r>
              <a:rPr lang="da-DK" dirty="0" err="1"/>
              <a:t>depotrum</a:t>
            </a:r>
            <a:r>
              <a:rPr lang="da-DK" dirty="0"/>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a-DK" dirty="0"/>
              <a:t>Nyt forslag til opdeling af </a:t>
            </a:r>
            <a:r>
              <a:rPr lang="da-DK" dirty="0" err="1"/>
              <a:t>VK’s</a:t>
            </a:r>
            <a:r>
              <a:rPr lang="da-DK" dirty="0"/>
              <a:t> lejemål</a:t>
            </a:r>
            <a:br>
              <a:rPr lang="da-DK" dirty="0"/>
            </a:br>
            <a:r>
              <a:rPr lang="da-DK" sz="2400" i="1" dirty="0"/>
              <a:t>som vi aftalte med Lone og Frank den 24.11.2021</a:t>
            </a:r>
            <a:endParaRPr lang="da-DK" i="1" dirty="0"/>
          </a:p>
        </p:txBody>
      </p:sp>
      <p:sp>
        <p:nvSpPr>
          <p:cNvPr id="3" name="Pladsholder til indhold 2"/>
          <p:cNvSpPr>
            <a:spLocks noGrp="1"/>
          </p:cNvSpPr>
          <p:nvPr>
            <p:ph idx="1"/>
          </p:nvPr>
        </p:nvSpPr>
        <p:spPr/>
        <p:txBody>
          <a:bodyPr/>
          <a:lstStyle/>
          <a:p>
            <a:r>
              <a:rPr lang="da-DK" sz="2400" dirty="0"/>
              <a:t>Lokaler lejes af Fonden HCAH</a:t>
            </a:r>
            <a:r>
              <a:rPr lang="da-DK" dirty="0"/>
              <a:t> </a:t>
            </a:r>
            <a:r>
              <a:rPr lang="da-DK" sz="2000" dirty="0"/>
              <a:t>(8.000kr per år pristalsreguleres)</a:t>
            </a:r>
          </a:p>
          <a:p>
            <a:endParaRPr lang="da-DK" sz="2000" dirty="0"/>
          </a:p>
          <a:p>
            <a:r>
              <a:rPr lang="da-DK" sz="2400" dirty="0"/>
              <a:t>Banerne lejes af Lone og Frank for 25 år, når Fonden HCAH etableres. </a:t>
            </a:r>
            <a:r>
              <a:rPr lang="da-DK" sz="2000" dirty="0"/>
              <a:t>(14.000kr per år pristalsreguleres) omfatter;</a:t>
            </a:r>
          </a:p>
          <a:p>
            <a:pPr lvl="2">
              <a:buFont typeface="Wingdings" pitchFamily="2" charset="2"/>
              <a:buChar char="ü"/>
            </a:pPr>
            <a:r>
              <a:rPr lang="da-DK" dirty="0"/>
              <a:t>Hele baneområdet</a:t>
            </a:r>
          </a:p>
          <a:p>
            <a:pPr lvl="2">
              <a:buFont typeface="Wingdings" pitchFamily="2" charset="2"/>
              <a:buChar char="ü"/>
            </a:pPr>
            <a:r>
              <a:rPr lang="da-DK" dirty="0"/>
              <a:t>Adgang til skoven</a:t>
            </a:r>
          </a:p>
          <a:p>
            <a:pPr lvl="2">
              <a:buFont typeface="Wingdings" pitchFamily="2" charset="2"/>
              <a:buChar char="ü"/>
            </a:pPr>
            <a:r>
              <a:rPr lang="da-DK" dirty="0"/>
              <a:t>Leje af græsareal en gang årligt</a:t>
            </a:r>
          </a:p>
          <a:p>
            <a:pPr lvl="2"/>
            <a:endParaRPr lang="da-DK" dirty="0"/>
          </a:p>
          <a:p>
            <a:pPr lvl="2"/>
            <a:endParaRPr lang="da-DK"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a:extLst>
              <a:ext uri="{FF2B5EF4-FFF2-40B4-BE49-F238E27FC236}">
                <a16:creationId xmlns:a16="http://schemas.microsoft.com/office/drawing/2014/main" xmlns="" id="{701F1E9A-7375-4442-9685-C88A542EA600}"/>
              </a:ext>
            </a:extLst>
          </p:cNvPr>
          <p:cNvPicPr>
            <a:picLocks noChangeAspect="1"/>
          </p:cNvPicPr>
          <p:nvPr/>
        </p:nvPicPr>
        <p:blipFill>
          <a:blip r:embed="rId2" cstate="print"/>
          <a:stretch>
            <a:fillRect/>
          </a:stretch>
        </p:blipFill>
        <p:spPr>
          <a:xfrm>
            <a:off x="1331640" y="476672"/>
            <a:ext cx="6696744" cy="5923641"/>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xmlns="" id="{E75E4888-7322-44C2-95FA-4DF069970AF1}"/>
              </a:ext>
            </a:extLst>
          </p:cNvPr>
          <p:cNvSpPr>
            <a:spLocks noGrp="1"/>
          </p:cNvSpPr>
          <p:nvPr>
            <p:ph type="title"/>
          </p:nvPr>
        </p:nvSpPr>
        <p:spPr>
          <a:xfrm>
            <a:off x="486698" y="629267"/>
            <a:ext cx="2492184" cy="1641987"/>
          </a:xfrm>
        </p:spPr>
        <p:txBody>
          <a:bodyPr>
            <a:normAutofit fontScale="90000"/>
          </a:bodyPr>
          <a:lstStyle/>
          <a:p>
            <a:pPr algn="l"/>
            <a:r>
              <a:rPr lang="da-DK" dirty="0"/>
              <a:t>Donation til Fonden:</a:t>
            </a:r>
          </a:p>
        </p:txBody>
      </p:sp>
      <p:pic>
        <p:nvPicPr>
          <p:cNvPr id="5" name="Pladsholder til indhold 4">
            <a:extLst>
              <a:ext uri="{FF2B5EF4-FFF2-40B4-BE49-F238E27FC236}">
                <a16:creationId xmlns:a16="http://schemas.microsoft.com/office/drawing/2014/main" xmlns="" id="{03C9FAC6-9592-478D-9D99-DBE0788F01C7}"/>
              </a:ext>
            </a:extLst>
          </p:cNvPr>
          <p:cNvPicPr>
            <a:picLocks noChangeAspect="1"/>
          </p:cNvPicPr>
          <p:nvPr/>
        </p:nvPicPr>
        <p:blipFill rotWithShape="1">
          <a:blip r:embed="rId2" cstate="print"/>
          <a:srcRect t="8506" r="1" b="1"/>
          <a:stretch/>
        </p:blipFill>
        <p:spPr>
          <a:xfrm>
            <a:off x="3464658" y="609602"/>
            <a:ext cx="5193567" cy="5638797"/>
          </a:xfrm>
          <a:prstGeom prst="rect">
            <a:avLst/>
          </a:prstGeom>
          <a:effectLst>
            <a:outerShdw blurRad="50800" dist="38100" dir="5400000" algn="t" rotWithShape="0">
              <a:prstClr val="black">
                <a:alpha val="43000"/>
              </a:prstClr>
            </a:outerShdw>
          </a:effectLst>
        </p:spPr>
      </p:pic>
      <p:sp>
        <p:nvSpPr>
          <p:cNvPr id="12" name="Rectangle 11">
            <a:extLst>
              <a:ext uri="{FF2B5EF4-FFF2-40B4-BE49-F238E27FC236}">
                <a16:creationId xmlns:a16="http://schemas.microsoft.com/office/drawing/2014/main" xmlns="" id="{A93A089E-0A16-452C-B341-0F769780D2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xmlns="" id="{12EF5AFE-9790-4E81-9AF9-33B43CF18B7D}"/>
              </a:ext>
            </a:extLst>
          </p:cNvPr>
          <p:cNvSpPr>
            <a:spLocks noGrp="1"/>
          </p:cNvSpPr>
          <p:nvPr>
            <p:ph idx="1"/>
          </p:nvPr>
        </p:nvSpPr>
        <p:spPr>
          <a:xfrm>
            <a:off x="485776" y="2438401"/>
            <a:ext cx="2493106" cy="3809998"/>
          </a:xfrm>
        </p:spPr>
        <p:txBody>
          <a:bodyPr>
            <a:normAutofit/>
          </a:bodyPr>
          <a:lstStyle/>
          <a:p>
            <a:r>
              <a:rPr lang="en-US" sz="2400" dirty="0"/>
              <a:t>Ca. 0,7 </a:t>
            </a:r>
            <a:r>
              <a:rPr lang="en-US" sz="2400" dirty="0" err="1"/>
              <a:t>hektar</a:t>
            </a:r>
            <a:r>
              <a:rPr lang="en-US" sz="2400" dirty="0"/>
              <a:t> </a:t>
            </a:r>
            <a:r>
              <a:rPr lang="en-US" sz="2400" dirty="0" err="1"/>
              <a:t>inklusive</a:t>
            </a:r>
            <a:r>
              <a:rPr lang="en-US" sz="2400" dirty="0"/>
              <a:t> </a:t>
            </a:r>
            <a:r>
              <a:rPr lang="en-US" sz="2400" dirty="0" err="1"/>
              <a:t>bygning</a:t>
            </a:r>
            <a:r>
              <a:rPr lang="en-US" sz="2400" dirty="0"/>
              <a:t>, </a:t>
            </a:r>
            <a:r>
              <a:rPr lang="en-US" sz="2400" dirty="0" err="1"/>
              <a:t>bygning</a:t>
            </a:r>
            <a:r>
              <a:rPr lang="en-US" sz="2400" dirty="0"/>
              <a:t> </a:t>
            </a:r>
            <a:r>
              <a:rPr lang="en-US" sz="2400" dirty="0" err="1"/>
              <a:t>til</a:t>
            </a:r>
            <a:r>
              <a:rPr lang="en-US" sz="2400" dirty="0"/>
              <a:t> </a:t>
            </a:r>
            <a:r>
              <a:rPr lang="en-US" sz="2400" dirty="0" err="1"/>
              <a:t>hestetræning</a:t>
            </a:r>
            <a:r>
              <a:rPr lang="en-US" sz="2400" dirty="0"/>
              <a:t> </a:t>
            </a:r>
            <a:r>
              <a:rPr lang="en-US" sz="2400" dirty="0" err="1"/>
              <a:t>og</a:t>
            </a:r>
            <a:r>
              <a:rPr lang="en-US" sz="2400" dirty="0"/>
              <a:t> to </a:t>
            </a:r>
            <a:r>
              <a:rPr lang="en-US" sz="2400" dirty="0" err="1"/>
              <a:t>ridebaner</a:t>
            </a:r>
            <a:endParaRPr lang="en-US" sz="2400" dirty="0"/>
          </a:p>
          <a:p>
            <a:pPr marL="0" indent="0">
              <a:buNone/>
            </a:pPr>
            <a:endParaRPr lang="en-US" sz="2800" dirty="0"/>
          </a:p>
        </p:txBody>
      </p:sp>
    </p:spTree>
    <p:extLst>
      <p:ext uri="{BB962C8B-B14F-4D97-AF65-F5344CB8AC3E}">
        <p14:creationId xmlns:p14="http://schemas.microsoft.com/office/powerpoint/2010/main" val="3737397644"/>
      </p:ext>
    </p:extLst>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himmel, udendørs, jord&#10;&#10;Automatisk genereret beskrivelse">
            <a:extLst>
              <a:ext uri="{FF2B5EF4-FFF2-40B4-BE49-F238E27FC236}">
                <a16:creationId xmlns:a16="http://schemas.microsoft.com/office/drawing/2014/main" xmlns="" id="{B35C9070-F457-497C-9C1C-DA6F9AB93837}"/>
              </a:ext>
            </a:extLst>
          </p:cNvPr>
          <p:cNvPicPr>
            <a:picLocks noChangeAspect="1"/>
          </p:cNvPicPr>
          <p:nvPr/>
        </p:nvPicPr>
        <p:blipFill rotWithShape="1">
          <a:blip r:embed="rId2" cstate="print"/>
          <a:srcRect l="2585" r="5311"/>
          <a:stretch/>
        </p:blipFill>
        <p:spPr>
          <a:xfrm>
            <a:off x="3464658" y="609602"/>
            <a:ext cx="5193567" cy="5638797"/>
          </a:xfrm>
          <a:prstGeom prst="rect">
            <a:avLst/>
          </a:prstGeom>
          <a:effectLst>
            <a:outerShdw blurRad="50800" dist="38100" dir="5400000" algn="t" rotWithShape="0">
              <a:prstClr val="black">
                <a:alpha val="43000"/>
              </a:prstClr>
            </a:outerShdw>
          </a:effectLst>
        </p:spPr>
      </p:pic>
      <p:sp>
        <p:nvSpPr>
          <p:cNvPr id="24" name="Rectangle 11">
            <a:extLst>
              <a:ext uri="{FF2B5EF4-FFF2-40B4-BE49-F238E27FC236}">
                <a16:creationId xmlns:a16="http://schemas.microsoft.com/office/drawing/2014/main" xmlns="" id="{A93A089E-0A16-452C-B341-0F769780D2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831836" y="0"/>
            <a:ext cx="51435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9" name="Content Placeholder 8">
            <a:extLst>
              <a:ext uri="{FF2B5EF4-FFF2-40B4-BE49-F238E27FC236}">
                <a16:creationId xmlns:a16="http://schemas.microsoft.com/office/drawing/2014/main" xmlns="" id="{2B3BE2AD-1907-473D-A951-B5117185C85C}"/>
              </a:ext>
            </a:extLst>
          </p:cNvPr>
          <p:cNvSpPr>
            <a:spLocks noGrp="1"/>
          </p:cNvSpPr>
          <p:nvPr>
            <p:ph idx="1"/>
          </p:nvPr>
        </p:nvSpPr>
        <p:spPr>
          <a:xfrm>
            <a:off x="485776" y="620688"/>
            <a:ext cx="2790079" cy="5627711"/>
          </a:xfrm>
        </p:spPr>
        <p:txBody>
          <a:bodyPr>
            <a:normAutofit/>
          </a:bodyPr>
          <a:lstStyle/>
          <a:p>
            <a:pPr>
              <a:buNone/>
            </a:pPr>
            <a:r>
              <a:rPr lang="en-US" sz="2800" b="1" dirty="0" err="1"/>
              <a:t>Fonden</a:t>
            </a:r>
            <a:r>
              <a:rPr lang="en-US" sz="2800" b="1" dirty="0"/>
              <a:t> HCAH:</a:t>
            </a:r>
          </a:p>
          <a:p>
            <a:r>
              <a:rPr lang="en-US" sz="2400" dirty="0" err="1"/>
              <a:t>Nordfløjen</a:t>
            </a:r>
            <a:r>
              <a:rPr lang="en-US" sz="2400" dirty="0"/>
              <a:t> </a:t>
            </a:r>
            <a:r>
              <a:rPr lang="en-US" sz="2400" dirty="0" err="1"/>
              <a:t>skal</a:t>
            </a:r>
            <a:r>
              <a:rPr lang="en-US" sz="2400" dirty="0"/>
              <a:t> </a:t>
            </a:r>
            <a:r>
              <a:rPr lang="en-US" sz="2400" dirty="0" err="1"/>
              <a:t>moderniseres</a:t>
            </a:r>
            <a:r>
              <a:rPr lang="en-US" sz="2400" dirty="0"/>
              <a:t> og </a:t>
            </a:r>
            <a:r>
              <a:rPr lang="en-US" sz="2400" dirty="0" err="1"/>
              <a:t>bevares</a:t>
            </a:r>
            <a:r>
              <a:rPr lang="en-US" sz="2400" dirty="0"/>
              <a:t> </a:t>
            </a:r>
            <a:r>
              <a:rPr lang="en-US" sz="2400" dirty="0" err="1"/>
              <a:t>i</a:t>
            </a:r>
            <a:r>
              <a:rPr lang="en-US" sz="2400" dirty="0"/>
              <a:t> “den </a:t>
            </a:r>
            <a:r>
              <a:rPr lang="en-US" sz="2400" dirty="0" err="1"/>
              <a:t>gamle</a:t>
            </a:r>
            <a:r>
              <a:rPr lang="en-US" sz="2400" dirty="0"/>
              <a:t> </a:t>
            </a:r>
            <a:r>
              <a:rPr lang="en-US" sz="2400" dirty="0" err="1"/>
              <a:t>stil</a:t>
            </a:r>
            <a:r>
              <a:rPr lang="en-US" sz="2400" dirty="0"/>
              <a:t>”. </a:t>
            </a:r>
          </a:p>
          <a:p>
            <a:endParaRPr lang="en-US" sz="2400" dirty="0"/>
          </a:p>
          <a:p>
            <a:r>
              <a:rPr lang="en-US" sz="2400" dirty="0"/>
              <a:t>Et </a:t>
            </a:r>
            <a:r>
              <a:rPr lang="en-US" sz="2400" dirty="0" err="1"/>
              <a:t>tidsvarende</a:t>
            </a:r>
            <a:r>
              <a:rPr lang="en-US" sz="2400" dirty="0"/>
              <a:t> </a:t>
            </a:r>
            <a:r>
              <a:rPr lang="en-US" sz="2400" dirty="0" err="1"/>
              <a:t>hjemsted</a:t>
            </a:r>
            <a:r>
              <a:rPr lang="en-US" sz="2400" dirty="0"/>
              <a:t> for </a:t>
            </a:r>
            <a:r>
              <a:rPr lang="en-US" sz="2400" dirty="0" err="1"/>
              <a:t>foreningerne</a:t>
            </a:r>
            <a:r>
              <a:rPr lang="en-US" sz="2400" dirty="0"/>
              <a:t> </a:t>
            </a:r>
            <a:r>
              <a:rPr lang="en-US" sz="2400" dirty="0" err="1"/>
              <a:t>på</a:t>
            </a:r>
            <a:r>
              <a:rPr lang="en-US" sz="2400" dirty="0"/>
              <a:t> Holtegaard, </a:t>
            </a:r>
          </a:p>
          <a:p>
            <a:pPr>
              <a:buNone/>
            </a:pPr>
            <a:r>
              <a:rPr lang="en-US" sz="2400" dirty="0"/>
              <a:t>	</a:t>
            </a:r>
            <a:r>
              <a:rPr lang="en-US" sz="2400" dirty="0" err="1"/>
              <a:t>og</a:t>
            </a:r>
            <a:r>
              <a:rPr lang="en-US" sz="2400" dirty="0"/>
              <a:t> </a:t>
            </a:r>
            <a:r>
              <a:rPr lang="en-US" sz="2400" dirty="0" err="1"/>
              <a:t>måske</a:t>
            </a:r>
            <a:r>
              <a:rPr lang="en-US" sz="2400" dirty="0"/>
              <a:t> “</a:t>
            </a:r>
            <a:r>
              <a:rPr lang="en-US" sz="2400" dirty="0" err="1"/>
              <a:t>sekretariat</a:t>
            </a:r>
            <a:r>
              <a:rPr lang="en-US" sz="2400" dirty="0"/>
              <a:t>” for </a:t>
            </a:r>
            <a:r>
              <a:rPr lang="en-US" sz="2400" dirty="0" err="1"/>
              <a:t>hesteaktiviteter</a:t>
            </a:r>
            <a:r>
              <a:rPr lang="en-US" sz="2400" dirty="0"/>
              <a:t> I </a:t>
            </a:r>
            <a:r>
              <a:rPr lang="en-US" sz="2400" dirty="0" err="1"/>
              <a:t>Nordjylland</a:t>
            </a:r>
            <a:r>
              <a:rPr lang="en-US" sz="2400" dirty="0"/>
              <a:t>.</a:t>
            </a:r>
          </a:p>
        </p:txBody>
      </p:sp>
    </p:spTree>
    <p:extLst>
      <p:ext uri="{BB962C8B-B14F-4D97-AF65-F5344CB8AC3E}">
        <p14:creationId xmlns:p14="http://schemas.microsoft.com/office/powerpoint/2010/main" val="1546409928"/>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a-DK" dirty="0"/>
              <a:t>Fonden </a:t>
            </a:r>
            <a:r>
              <a:rPr lang="da-DK" dirty="0" err="1"/>
              <a:t>HCAH’s</a:t>
            </a:r>
            <a:r>
              <a:rPr lang="da-DK" dirty="0"/>
              <a:t> formål</a:t>
            </a:r>
            <a:br>
              <a:rPr lang="da-DK" dirty="0"/>
            </a:br>
            <a:r>
              <a:rPr lang="da-DK" sz="2400" dirty="0"/>
              <a:t>forslag til vedtægter:</a:t>
            </a:r>
            <a:endParaRPr lang="da-DK" dirty="0"/>
          </a:p>
        </p:txBody>
      </p:sp>
      <p:sp>
        <p:nvSpPr>
          <p:cNvPr id="3" name="Pladsholder til indhold 2"/>
          <p:cNvSpPr>
            <a:spLocks noGrp="1"/>
          </p:cNvSpPr>
          <p:nvPr>
            <p:ph idx="1"/>
          </p:nvPr>
        </p:nvSpPr>
        <p:spPr/>
        <p:txBody>
          <a:bodyPr>
            <a:normAutofit fontScale="55000" lnSpcReduction="20000"/>
          </a:bodyPr>
          <a:lstStyle/>
          <a:p>
            <a:pPr marL="0" indent="0">
              <a:buNone/>
            </a:pPr>
            <a:r>
              <a:rPr lang="da-DK" dirty="0">
                <a:latin typeface="Verdana" panose="020B0604030504040204" pitchFamily="34" charset="0"/>
              </a:rPr>
              <a:t>Stk. 1. Fonden har til formål at bevare et </a:t>
            </a:r>
            <a:r>
              <a:rPr lang="da-DK" u="sng" dirty="0">
                <a:latin typeface="Verdana" panose="020B0604030504040204" pitchFamily="34" charset="0"/>
              </a:rPr>
              <a:t>aktivt foreningsliv</a:t>
            </a:r>
            <a:r>
              <a:rPr lang="da-DK" dirty="0">
                <a:latin typeface="Verdana" panose="020B0604030504040204" pitchFamily="34" charset="0"/>
              </a:rPr>
              <a:t> på </a:t>
            </a:r>
            <a:r>
              <a:rPr lang="da-DK" dirty="0" err="1">
                <a:latin typeface="Verdana" panose="020B0604030504040204" pitchFamily="34" charset="0"/>
              </a:rPr>
              <a:t>Holtegaard</a:t>
            </a:r>
            <a:r>
              <a:rPr lang="da-DK" dirty="0">
                <a:latin typeface="Verdana" panose="020B0604030504040204" pitchFamily="34" charset="0"/>
              </a:rPr>
              <a:t> og bidrage til </a:t>
            </a:r>
            <a:r>
              <a:rPr lang="da-DK" u="sng" dirty="0">
                <a:latin typeface="Verdana" panose="020B0604030504040204" pitchFamily="34" charset="0"/>
              </a:rPr>
              <a:t>bevaring af de historiske bygninger</a:t>
            </a:r>
            <a:r>
              <a:rPr lang="da-DK" dirty="0">
                <a:latin typeface="Verdana" panose="020B0604030504040204" pitchFamily="34" charset="0"/>
              </a:rPr>
              <a:t>….</a:t>
            </a:r>
          </a:p>
          <a:p>
            <a:pPr marL="0" indent="0">
              <a:buNone/>
            </a:pPr>
            <a:endParaRPr lang="da-DK" dirty="0">
              <a:latin typeface="Verdana" panose="020B0604030504040204" pitchFamily="34" charset="0"/>
            </a:endParaRPr>
          </a:p>
          <a:p>
            <a:pPr marL="0" indent="0">
              <a:buNone/>
            </a:pPr>
            <a:r>
              <a:rPr lang="da-DK" dirty="0" err="1">
                <a:latin typeface="Verdana" panose="020B0604030504040204" pitchFamily="34" charset="0"/>
              </a:rPr>
              <a:t>Stk</a:t>
            </a:r>
            <a:r>
              <a:rPr lang="da-DK" dirty="0">
                <a:latin typeface="Verdana" panose="020B0604030504040204" pitchFamily="34" charset="0"/>
              </a:rPr>
              <a:t> 2. Foreningernes </a:t>
            </a:r>
            <a:r>
              <a:rPr lang="da-DK" u="sng" dirty="0">
                <a:latin typeface="Verdana" panose="020B0604030504040204" pitchFamily="34" charset="0"/>
              </a:rPr>
              <a:t>aktiviteter skal primært være hesterelaterede</a:t>
            </a:r>
            <a:r>
              <a:rPr lang="da-DK" dirty="0">
                <a:latin typeface="Verdana" panose="020B0604030504040204" pitchFamily="34" charset="0"/>
              </a:rPr>
              <a:t> og kan f.eks. være ridning, kørsel med hest, </a:t>
            </a:r>
            <a:r>
              <a:rPr lang="da-DK" dirty="0" err="1">
                <a:latin typeface="Verdana" panose="020B0604030504040204" pitchFamily="34" charset="0"/>
              </a:rPr>
              <a:t>tur-kørsel</a:t>
            </a:r>
            <a:r>
              <a:rPr lang="da-DK" dirty="0">
                <a:latin typeface="Verdana" panose="020B0604030504040204" pitchFamily="34" charset="0"/>
              </a:rPr>
              <a:t> med hestevogne, kurser og foredrag.</a:t>
            </a:r>
            <a:br>
              <a:rPr lang="da-DK" dirty="0">
                <a:latin typeface="Verdana" panose="020B0604030504040204" pitchFamily="34" charset="0"/>
              </a:rPr>
            </a:br>
            <a:endParaRPr lang="da-DK" dirty="0">
              <a:latin typeface="Verdana" panose="020B0604030504040204" pitchFamily="34" charset="0"/>
            </a:endParaRPr>
          </a:p>
          <a:p>
            <a:pPr marL="0" indent="0">
              <a:buNone/>
            </a:pPr>
            <a:r>
              <a:rPr lang="da-DK" dirty="0" err="1">
                <a:latin typeface="Verdana" panose="020B0604030504040204" pitchFamily="34" charset="0"/>
              </a:rPr>
              <a:t>Stk</a:t>
            </a:r>
            <a:r>
              <a:rPr lang="da-DK" dirty="0">
                <a:latin typeface="Verdana" panose="020B0604030504040204" pitchFamily="34" charset="0"/>
              </a:rPr>
              <a:t> 3. HCAH skal være kendt som </a:t>
            </a:r>
            <a:r>
              <a:rPr lang="da-DK" u="sng" dirty="0">
                <a:latin typeface="Verdana" panose="020B0604030504040204" pitchFamily="34" charset="0"/>
              </a:rPr>
              <a:t>et centralt sted i Nordjylland</a:t>
            </a:r>
            <a:r>
              <a:rPr lang="da-DK" dirty="0">
                <a:latin typeface="Verdana" panose="020B0604030504040204" pitchFamily="34" charset="0"/>
              </a:rPr>
              <a:t> for alle, der er interesseret i ridning og kørsel. Der skal være plads til såvel bredden som eliten, men også til turister eller andre interesserede….</a:t>
            </a:r>
            <a:r>
              <a:rPr lang="da-DK" dirty="0"/>
              <a:t/>
            </a:r>
            <a:br>
              <a:rPr lang="da-DK" dirty="0"/>
            </a:br>
            <a:endParaRPr lang="da-DK" dirty="0"/>
          </a:p>
          <a:p>
            <a:pPr marL="0" indent="0">
              <a:buNone/>
            </a:pPr>
            <a:r>
              <a:rPr lang="da-DK" dirty="0">
                <a:latin typeface="Verdana" panose="020B0604030504040204" pitchFamily="34" charset="0"/>
              </a:rPr>
              <a:t>Stk. 4. Der skal gennem udlejning af lokaler og arealer til foreningerne arbejdes på at skabe </a:t>
            </a:r>
            <a:r>
              <a:rPr lang="da-DK" u="sng" dirty="0">
                <a:latin typeface="Verdana" panose="020B0604030504040204" pitchFamily="34" charset="0"/>
              </a:rPr>
              <a:t>et økonomisk grundlag</a:t>
            </a:r>
            <a:r>
              <a:rPr lang="da-DK" dirty="0">
                <a:latin typeface="Verdana" panose="020B0604030504040204" pitchFamily="34" charset="0"/>
              </a:rPr>
              <a:t> for at ansætte en eller to medarbejdere til at hjælpe foreningerne og vedligeholde de istandsatte bygningerne og </a:t>
            </a:r>
            <a:r>
              <a:rPr lang="da-DK" dirty="0" err="1">
                <a:latin typeface="Verdana" panose="020B0604030504040204" pitchFamily="34" charset="0"/>
              </a:rPr>
              <a:t>udenomsarealer</a:t>
            </a:r>
            <a:r>
              <a:rPr lang="da-DK" dirty="0">
                <a:latin typeface="Verdana" panose="020B0604030504040204" pitchFamily="34" charset="0"/>
              </a:rPr>
              <a:t> beliggende på Vester </a:t>
            </a:r>
            <a:r>
              <a:rPr lang="da-DK" dirty="0" err="1">
                <a:latin typeface="Verdana" panose="020B0604030504040204" pitchFamily="34" charset="0"/>
              </a:rPr>
              <a:t>Hassingvej</a:t>
            </a:r>
            <a:r>
              <a:rPr lang="da-DK" dirty="0">
                <a:latin typeface="Verdana" panose="020B0604030504040204" pitchFamily="34" charset="0"/>
              </a:rPr>
              <a:t> 37, 9330 Dronninglund.</a:t>
            </a:r>
            <a:endParaRPr lang="da-DK" dirty="0"/>
          </a:p>
        </p:txBody>
      </p:sp>
    </p:spTree>
  </p:cSld>
  <p:clrMapOvr>
    <a:masterClrMapping/>
  </p:clrMapOvr>
</p:sld>
</file>

<file path=ppt/theme/theme1.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ontortema">
  <a:themeElements>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137</TotalTime>
  <Words>531</Words>
  <Application>Microsoft Office PowerPoint</Application>
  <PresentationFormat>Skærmshow (4:3)</PresentationFormat>
  <Paragraphs>135</Paragraphs>
  <Slides>18</Slides>
  <Notes>1</Notes>
  <HiddenSlides>0</HiddenSlides>
  <MMClips>0</MMClips>
  <ScaleCrop>false</ScaleCrop>
  <HeadingPairs>
    <vt:vector size="4" baseType="variant">
      <vt:variant>
        <vt:lpstr>Tema</vt:lpstr>
      </vt:variant>
      <vt:variant>
        <vt:i4>1</vt:i4>
      </vt:variant>
      <vt:variant>
        <vt:lpstr>Diastitler</vt:lpstr>
      </vt:variant>
      <vt:variant>
        <vt:i4>18</vt:i4>
      </vt:variant>
    </vt:vector>
  </HeadingPairs>
  <TitlesOfParts>
    <vt:vector size="19" baseType="lpstr">
      <vt:lpstr>Kontortema</vt:lpstr>
      <vt:lpstr>Ekstraordinær generalforsamling </vt:lpstr>
      <vt:lpstr>Dagsorden:</vt:lpstr>
      <vt:lpstr>Hvad ved vi idag:</vt:lpstr>
      <vt:lpstr>VK har idag:</vt:lpstr>
      <vt:lpstr>Nyt forslag til opdeling af VK’s lejemål som vi aftalte med Lone og Frank den 24.11.2021</vt:lpstr>
      <vt:lpstr>PowerPoint-præsentation</vt:lpstr>
      <vt:lpstr>Donation til Fonden:</vt:lpstr>
      <vt:lpstr>PowerPoint-præsentation</vt:lpstr>
      <vt:lpstr>Fonden HCAH’s formål forslag til vedtægter:</vt:lpstr>
      <vt:lpstr>Fonden HCAH</vt:lpstr>
      <vt:lpstr>Fonden – repræsentanter i fondens  bestyrelse </vt:lpstr>
      <vt:lpstr> Hvordan tror vi Fondens drift vil se ud:  Frank og Lone har udfærdiget et estimat på 95.000 kr per år til fast udgifter for Fondens fysiske rammer (el, vand, varme, renovation, vedligehold, ejendomsskat m.m.). Der er ingen fradrag eller renter, da Fonden har fået doneret bygninger og lidt jord, samt renovering sker med andre fondsmidler.  Aktør 1: Lone og Frank vil ikke have udgifter eller indtægter fra Fonden  Aktør 2: Rideklubben vil betale 96.000kr per år for leje af lokaler og hus til træning af heste og ridebane.  Aktør 3: VK vil betale 8.000kr per år for leje af lokaler incl. flere depotrum  Aktør 4: Opstaldere; der er plads til 8-10 opstaldere og 3 i løsdrift. De har delvis pasning. De betaler 1.500kr per boks per måned i 7 måneder/ 600kr per måned for sommergræs i  5 måneder. Desuden vil udgifter til leje af jord til opstaldere (løsdrift og sommergræs) andrage 11.000kr per år.  Samt indtægter og udgifter, som vi i dag kun kan gætte os til…   </vt:lpstr>
      <vt:lpstr>Økonomi (finansiering af renovering)</vt:lpstr>
      <vt:lpstr>Spørgsmål?</vt:lpstr>
      <vt:lpstr>Kaffe og kage</vt:lpstr>
      <vt:lpstr>      Eventuelle opklarende spørgsmål inden afstemningen…</vt:lpstr>
      <vt:lpstr>Afstemning.</vt:lpstr>
      <vt:lpstr>Resultat af afstemningen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Ekstraordinær generalforsamling</dc:title>
  <dc:creator>Ole</dc:creator>
  <cp:lastModifiedBy>metteacer@outlook.dk</cp:lastModifiedBy>
  <cp:revision>14</cp:revision>
  <dcterms:created xsi:type="dcterms:W3CDTF">2021-12-05T19:56:59Z</dcterms:created>
  <dcterms:modified xsi:type="dcterms:W3CDTF">2022-01-20T16:56:16Z</dcterms:modified>
</cp:coreProperties>
</file>